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66" r:id="rId3"/>
  </p:sldMasterIdLst>
  <p:notesMasterIdLst>
    <p:notesMasterId r:id="rId59"/>
  </p:notesMasterIdLst>
  <p:sldIdLst>
    <p:sldId id="256" r:id="rId4"/>
    <p:sldId id="949" r:id="rId5"/>
    <p:sldId id="948" r:id="rId6"/>
    <p:sldId id="946" r:id="rId7"/>
    <p:sldId id="947" r:id="rId8"/>
    <p:sldId id="438" r:id="rId9"/>
    <p:sldId id="437" r:id="rId10"/>
    <p:sldId id="386" r:id="rId11"/>
    <p:sldId id="387" r:id="rId12"/>
    <p:sldId id="388" r:id="rId13"/>
    <p:sldId id="395" r:id="rId14"/>
    <p:sldId id="389" r:id="rId15"/>
    <p:sldId id="390" r:id="rId16"/>
    <p:sldId id="399" r:id="rId17"/>
    <p:sldId id="391" r:id="rId18"/>
    <p:sldId id="400" r:id="rId19"/>
    <p:sldId id="398" r:id="rId20"/>
    <p:sldId id="401" r:id="rId21"/>
    <p:sldId id="402" r:id="rId22"/>
    <p:sldId id="403" r:id="rId23"/>
    <p:sldId id="404" r:id="rId24"/>
    <p:sldId id="405" r:id="rId25"/>
    <p:sldId id="406" r:id="rId26"/>
    <p:sldId id="407" r:id="rId27"/>
    <p:sldId id="408" r:id="rId28"/>
    <p:sldId id="409" r:id="rId29"/>
    <p:sldId id="429" r:id="rId30"/>
    <p:sldId id="397" r:id="rId31"/>
    <p:sldId id="435" r:id="rId32"/>
    <p:sldId id="436" r:id="rId33"/>
    <p:sldId id="410" r:id="rId34"/>
    <p:sldId id="411" r:id="rId35"/>
    <p:sldId id="427" r:id="rId36"/>
    <p:sldId id="412" r:id="rId37"/>
    <p:sldId id="413" r:id="rId38"/>
    <p:sldId id="414" r:id="rId39"/>
    <p:sldId id="441" r:id="rId40"/>
    <p:sldId id="415" r:id="rId41"/>
    <p:sldId id="417" r:id="rId42"/>
    <p:sldId id="419" r:id="rId43"/>
    <p:sldId id="420" r:id="rId44"/>
    <p:sldId id="442" r:id="rId45"/>
    <p:sldId id="950" r:id="rId46"/>
    <p:sldId id="416" r:id="rId47"/>
    <p:sldId id="421" r:id="rId48"/>
    <p:sldId id="418" r:id="rId49"/>
    <p:sldId id="428" r:id="rId50"/>
    <p:sldId id="423" r:id="rId51"/>
    <p:sldId id="424" r:id="rId52"/>
    <p:sldId id="425" r:id="rId53"/>
    <p:sldId id="443" r:id="rId54"/>
    <p:sldId id="951" r:id="rId55"/>
    <p:sldId id="952" r:id="rId56"/>
    <p:sldId id="953" r:id="rId57"/>
    <p:sldId id="95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en-Ju Ho"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55"/>
    <p:restoredTop sz="81763"/>
  </p:normalViewPr>
  <p:slideViewPr>
    <p:cSldViewPr snapToGrid="0" snapToObjects="1">
      <p:cViewPr varScale="1">
        <p:scale>
          <a:sx n="92" d="100"/>
          <a:sy n="92" d="100"/>
        </p:scale>
        <p:origin x="183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93BB2-0CF2-674C-A455-8A0DAB3DFFE0}" type="datetimeFigureOut">
              <a:rPr lang="en-US" smtClean="0"/>
              <a:t>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5F32-EE00-0545-A6AA-EA024B23A80B}" type="slidenum">
              <a:rPr lang="en-US" smtClean="0"/>
              <a:t>‹#›</a:t>
            </a:fld>
            <a:endParaRPr lang="en-US"/>
          </a:p>
        </p:txBody>
      </p:sp>
    </p:spTree>
    <p:extLst>
      <p:ext uri="{BB962C8B-B14F-4D97-AF65-F5344CB8AC3E}">
        <p14:creationId xmlns:p14="http://schemas.microsoft.com/office/powerpoint/2010/main" val="587613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a:t>
            </a:fld>
            <a:endParaRPr lang="en-US"/>
          </a:p>
        </p:txBody>
      </p:sp>
    </p:spTree>
    <p:extLst>
      <p:ext uri="{BB962C8B-B14F-4D97-AF65-F5344CB8AC3E}">
        <p14:creationId xmlns:p14="http://schemas.microsoft.com/office/powerpoint/2010/main" val="2544345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37</a:t>
            </a:fld>
            <a:endParaRPr lang="en-US"/>
          </a:p>
        </p:txBody>
      </p:sp>
    </p:spTree>
    <p:extLst>
      <p:ext uri="{BB962C8B-B14F-4D97-AF65-F5344CB8AC3E}">
        <p14:creationId xmlns:p14="http://schemas.microsoft.com/office/powerpoint/2010/main" val="214338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50</a:t>
            </a:fld>
            <a:endParaRPr lang="en-US"/>
          </a:p>
        </p:txBody>
      </p:sp>
    </p:spTree>
    <p:extLst>
      <p:ext uri="{BB962C8B-B14F-4D97-AF65-F5344CB8AC3E}">
        <p14:creationId xmlns:p14="http://schemas.microsoft.com/office/powerpoint/2010/main" val="157131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7</a:t>
            </a:fld>
            <a:endParaRPr lang="en-US"/>
          </a:p>
        </p:txBody>
      </p:sp>
    </p:spTree>
    <p:extLst>
      <p:ext uri="{BB962C8B-B14F-4D97-AF65-F5344CB8AC3E}">
        <p14:creationId xmlns:p14="http://schemas.microsoft.com/office/powerpoint/2010/main" val="64903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 technique to consider in the model and analysis of crowdsourcing</a:t>
            </a:r>
          </a:p>
        </p:txBody>
      </p:sp>
      <p:sp>
        <p:nvSpPr>
          <p:cNvPr id="4" name="Slide Number Placeholder 3"/>
          <p:cNvSpPr>
            <a:spLocks noGrp="1"/>
          </p:cNvSpPr>
          <p:nvPr>
            <p:ph type="sldNum" sz="quarter" idx="5"/>
          </p:nvPr>
        </p:nvSpPr>
        <p:spPr/>
        <p:txBody>
          <a:bodyPr/>
          <a:lstStyle/>
          <a:p>
            <a:fld id="{571B5F32-EE00-0545-A6AA-EA024B23A80B}" type="slidenum">
              <a:rPr lang="en-US" smtClean="0"/>
              <a:t>9</a:t>
            </a:fld>
            <a:endParaRPr lang="en-US"/>
          </a:p>
        </p:txBody>
      </p:sp>
    </p:spTree>
    <p:extLst>
      <p:ext uri="{BB962C8B-B14F-4D97-AF65-F5344CB8AC3E}">
        <p14:creationId xmlns:p14="http://schemas.microsoft.com/office/powerpoint/2010/main" val="938035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10</a:t>
            </a:fld>
            <a:endParaRPr lang="en-US"/>
          </a:p>
        </p:txBody>
      </p:sp>
    </p:spTree>
    <p:extLst>
      <p:ext uri="{BB962C8B-B14F-4D97-AF65-F5344CB8AC3E}">
        <p14:creationId xmlns:p14="http://schemas.microsoft.com/office/powerpoint/2010/main" val="3453195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24</a:t>
            </a:fld>
            <a:endParaRPr lang="en-US"/>
          </a:p>
        </p:txBody>
      </p:sp>
    </p:spTree>
    <p:extLst>
      <p:ext uri="{BB962C8B-B14F-4D97-AF65-F5344CB8AC3E}">
        <p14:creationId xmlns:p14="http://schemas.microsoft.com/office/powerpoint/2010/main" val="381031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25</a:t>
            </a:fld>
            <a:endParaRPr lang="en-US"/>
          </a:p>
        </p:txBody>
      </p:sp>
    </p:spTree>
    <p:extLst>
      <p:ext uri="{BB962C8B-B14F-4D97-AF65-F5344CB8AC3E}">
        <p14:creationId xmlns:p14="http://schemas.microsoft.com/office/powerpoint/2010/main" val="1199522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28</a:t>
            </a:fld>
            <a:endParaRPr lang="en-US"/>
          </a:p>
        </p:txBody>
      </p:sp>
    </p:spTree>
    <p:extLst>
      <p:ext uri="{BB962C8B-B14F-4D97-AF65-F5344CB8AC3E}">
        <p14:creationId xmlns:p14="http://schemas.microsoft.com/office/powerpoint/2010/main" val="2957364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B5F32-EE00-0545-A6AA-EA024B23A80B}" type="slidenum">
              <a:rPr lang="en-US" smtClean="0"/>
              <a:t>34</a:t>
            </a:fld>
            <a:endParaRPr lang="en-US"/>
          </a:p>
        </p:txBody>
      </p:sp>
    </p:spTree>
    <p:extLst>
      <p:ext uri="{BB962C8B-B14F-4D97-AF65-F5344CB8AC3E}">
        <p14:creationId xmlns:p14="http://schemas.microsoft.com/office/powerpoint/2010/main" val="1438947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1B5F32-EE00-0545-A6AA-EA024B23A80B}" type="slidenum">
              <a:rPr lang="en-US" smtClean="0"/>
              <a:t>35</a:t>
            </a:fld>
            <a:endParaRPr lang="en-US"/>
          </a:p>
        </p:txBody>
      </p:sp>
    </p:spTree>
    <p:extLst>
      <p:ext uri="{BB962C8B-B14F-4D97-AF65-F5344CB8AC3E}">
        <p14:creationId xmlns:p14="http://schemas.microsoft.com/office/powerpoint/2010/main" val="4111888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84E38F9-AF6C-4941-9980-A5BFFCFC0FDD}"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932566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85446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602782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43227" y="598289"/>
            <a:ext cx="9705547" cy="11079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61587" y="3701356"/>
            <a:ext cx="10668825" cy="646331"/>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8519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454420"/>
          </a:xfrm>
        </p:spPr>
        <p:txBody>
          <a:bodyPr lIns="0" tIns="0" rIns="0" bIns="0"/>
          <a:lstStyle>
            <a:lvl1pPr>
              <a:defRPr sz="2953"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8229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64633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64633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0213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35348" y="598289"/>
            <a:ext cx="6521303" cy="778996"/>
          </a:xfrm>
        </p:spPr>
        <p:txBody>
          <a:bodyPr lIns="0" tIns="0" rIns="0" bIns="0"/>
          <a:lstStyle>
            <a:lvl1pPr>
              <a:defRPr sz="5062"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0608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41951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0C29-07CE-5C45-ADF5-4E55A22C3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141F0-CBAE-9946-9493-E4BA52CCD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FE7C94-A3F3-B446-98B2-45AAA48D7D67}"/>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5" name="Footer Placeholder 4">
            <a:extLst>
              <a:ext uri="{FF2B5EF4-FFF2-40B4-BE49-F238E27FC236}">
                <a16:creationId xmlns:a16="http://schemas.microsoft.com/office/drawing/2014/main" id="{30F92D3B-1474-8C4D-AFFD-5E91D290F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EE5A8-607F-A041-B52A-093A00E29E52}"/>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48110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C51F-90BC-7C45-9EEE-49B0BDA2A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2735-050C-EE47-A6D2-2188FD858B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9D414-8551-5647-830B-96D93761FA9B}"/>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5" name="Footer Placeholder 4">
            <a:extLst>
              <a:ext uri="{FF2B5EF4-FFF2-40B4-BE49-F238E27FC236}">
                <a16:creationId xmlns:a16="http://schemas.microsoft.com/office/drawing/2014/main" id="{C00F427E-CDFF-234A-AE13-7231FB7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DEE31-7400-B448-B539-41CA289C918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24114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9F3-6D5E-9245-84CD-8A3764A5A4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F47768-3AFE-CC4F-BB80-1DF09A7ED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960323-B7BD-CF45-8826-EB5B68322DFA}"/>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5" name="Footer Placeholder 4">
            <a:extLst>
              <a:ext uri="{FF2B5EF4-FFF2-40B4-BE49-F238E27FC236}">
                <a16:creationId xmlns:a16="http://schemas.microsoft.com/office/drawing/2014/main" id="{AD918891-CB99-5342-81D3-7C7178025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B831A-BA96-0F48-86FE-BC9440E6FFEE}"/>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3971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E38F9-AF6C-4941-9980-A5BFFCFC0FDD}"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317812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3CB83-A120-8D45-B4C9-214D2862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01F9B-E8B2-F54C-A2D1-DE834AC6679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EED66-0D24-C049-836C-C8194CE86D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74BC1-FAC5-614F-B1EE-97AF538A581D}"/>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6" name="Footer Placeholder 5">
            <a:extLst>
              <a:ext uri="{FF2B5EF4-FFF2-40B4-BE49-F238E27FC236}">
                <a16:creationId xmlns:a16="http://schemas.microsoft.com/office/drawing/2014/main" id="{CA28393D-9D37-D24E-A9F7-034E9549A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BBD4F-8CA6-9948-AE43-5C9BA4C518F1}"/>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552310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2041-E405-E642-8F56-EA7169AFB9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AAA49E-992E-934D-A958-D7A18762B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D09AC3-F9BA-6448-B454-EA51862E37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D2A3-A591-364D-8C96-ABBCF5E8C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F29CBD-9F07-094F-BE52-601079B495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A17DB-295C-1642-8EB0-32545B7039DE}"/>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8" name="Footer Placeholder 7">
            <a:extLst>
              <a:ext uri="{FF2B5EF4-FFF2-40B4-BE49-F238E27FC236}">
                <a16:creationId xmlns:a16="http://schemas.microsoft.com/office/drawing/2014/main" id="{932C3794-6462-3541-84AF-BFA3EF342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05F87-5B94-8047-BF2E-B49BBEA8228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381249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93EE-95CA-E248-B631-2C6D64CA8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DE0FC8-FC9F-604F-8DC5-0C7FBC1FF842}"/>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4" name="Footer Placeholder 3">
            <a:extLst>
              <a:ext uri="{FF2B5EF4-FFF2-40B4-BE49-F238E27FC236}">
                <a16:creationId xmlns:a16="http://schemas.microsoft.com/office/drawing/2014/main" id="{48BE9588-A8B9-E940-B7AB-E9883DCF29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D25A9-B9AE-FC43-B324-C63E99B3CAA9}"/>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38902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174A-90F6-AF4F-9FC0-30CAFF9F9725}"/>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3" name="Footer Placeholder 2">
            <a:extLst>
              <a:ext uri="{FF2B5EF4-FFF2-40B4-BE49-F238E27FC236}">
                <a16:creationId xmlns:a16="http://schemas.microsoft.com/office/drawing/2014/main" id="{29B338A9-5CE6-094C-B90B-63B1686C68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4FCD0-B984-FF4D-9E7C-8CD40F858520}"/>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1673111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866E-F6F6-CF4C-BCB9-BCCADA2A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D4BDA2-A287-CA47-8C1E-DCDA75429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00034-615B-7A44-9EA8-25C96148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6C90B-1908-3E46-9F03-6079DBF79CB8}"/>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6" name="Footer Placeholder 5">
            <a:extLst>
              <a:ext uri="{FF2B5EF4-FFF2-40B4-BE49-F238E27FC236}">
                <a16:creationId xmlns:a16="http://schemas.microsoft.com/office/drawing/2014/main" id="{C21CBACB-DC1C-7247-B30F-1E3C907BD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6DA20-D498-E94E-BF80-7772EE6C38D3}"/>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2551597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FD01-863B-D042-9A94-E409D2FB8C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CBFBE0-3B89-E549-8FED-BFADAD4F0E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4E17A-035E-004A-878B-764ABC317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E8FA9F-6AC3-9D41-969B-D6BEA1F64CA9}"/>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6" name="Footer Placeholder 5">
            <a:extLst>
              <a:ext uri="{FF2B5EF4-FFF2-40B4-BE49-F238E27FC236}">
                <a16:creationId xmlns:a16="http://schemas.microsoft.com/office/drawing/2014/main" id="{E2563734-3037-D349-AE0B-75ABBC258C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0E9E43-FE90-0D44-8348-BE5DF0076D4D}"/>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72681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8E36-892C-EF45-AF7D-1D61626FB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24CB2B-12A6-BC45-965C-9A99F8CB29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DBE10-00E1-4F45-9C92-7EA55FF7EE08}"/>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5" name="Footer Placeholder 4">
            <a:extLst>
              <a:ext uri="{FF2B5EF4-FFF2-40B4-BE49-F238E27FC236}">
                <a16:creationId xmlns:a16="http://schemas.microsoft.com/office/drawing/2014/main" id="{D2D0DFE8-A5D1-3747-9403-4DFAF23F9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BAB40-6C51-2948-850C-43E6FEF05215}"/>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3327745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C57E67-C635-0749-8FE4-5340176E33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7282B-A6AF-2D4A-A7BA-C41F1B7F11F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56BC2-C57E-D84D-BC8E-C24FF147F1B0}"/>
              </a:ext>
            </a:extLst>
          </p:cNvPr>
          <p:cNvSpPr>
            <a:spLocks noGrp="1"/>
          </p:cNvSpPr>
          <p:nvPr>
            <p:ph type="dt" sz="half" idx="10"/>
          </p:nvPr>
        </p:nvSpPr>
        <p:spPr/>
        <p:txBody>
          <a:bodyPr/>
          <a:lstStyle/>
          <a:p>
            <a:fld id="{B547A0CB-6707-F448-AC12-E69D65832441}" type="datetimeFigureOut">
              <a:rPr lang="en-US" smtClean="0"/>
              <a:t>1/10/22</a:t>
            </a:fld>
            <a:endParaRPr lang="en-US"/>
          </a:p>
        </p:txBody>
      </p:sp>
      <p:sp>
        <p:nvSpPr>
          <p:cNvPr id="5" name="Footer Placeholder 4">
            <a:extLst>
              <a:ext uri="{FF2B5EF4-FFF2-40B4-BE49-F238E27FC236}">
                <a16:creationId xmlns:a16="http://schemas.microsoft.com/office/drawing/2014/main" id="{3A913758-D16A-E64B-BA4F-99E2E4DB4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011BED-48C9-8444-BC80-7485DA756046}"/>
              </a:ext>
            </a:extLst>
          </p:cNvPr>
          <p:cNvSpPr>
            <a:spLocks noGrp="1"/>
          </p:cNvSpPr>
          <p:nvPr>
            <p:ph type="sldNum" sz="quarter" idx="12"/>
          </p:nvPr>
        </p:nvSpPr>
        <p:spPr/>
        <p:txBody>
          <a:bodyPr/>
          <a:lstStyle/>
          <a:p>
            <a:fld id="{349D2D49-02CB-D048-BE30-ACB42EFF04F0}" type="slidenum">
              <a:rPr lang="en-US" smtClean="0"/>
              <a:t>‹#›</a:t>
            </a:fld>
            <a:endParaRPr lang="en-US"/>
          </a:p>
        </p:txBody>
      </p:sp>
    </p:spTree>
    <p:extLst>
      <p:ext uri="{BB962C8B-B14F-4D97-AF65-F5344CB8AC3E}">
        <p14:creationId xmlns:p14="http://schemas.microsoft.com/office/powerpoint/2010/main" val="416288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4E38F9-AF6C-4941-9980-A5BFFCFC0FDD}"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47334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84E38F9-AF6C-4941-9980-A5BFFCFC0FDD}" type="datetimeFigureOut">
              <a:rPr lang="en-US" smtClean="0"/>
              <a:t>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82680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4E38F9-AF6C-4941-9980-A5BFFCFC0FDD}" type="datetimeFigureOut">
              <a:rPr lang="en-US" smtClean="0"/>
              <a:t>1/10/22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177286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4E38F9-AF6C-4941-9980-A5BFFCFC0FDD}" type="datetimeFigureOut">
              <a:rPr lang="en-US" smtClean="0"/>
              <a:t>1/10/22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20433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4E38F9-AF6C-4941-9980-A5BFFCFC0FDD}" type="datetimeFigureOut">
              <a:rPr lang="en-US" smtClean="0"/>
              <a:t>1/10/22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435237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02285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E38F9-AF6C-4941-9980-A5BFFCFC0FDD}" type="datetimeFigureOut">
              <a:rPr lang="en-US" smtClean="0"/>
              <a:t>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76B6B4-6C0C-C944-A532-B1A0D5C67BAB}" type="slidenum">
              <a:rPr lang="en-US" smtClean="0"/>
              <a:t>‹#›</a:t>
            </a:fld>
            <a:endParaRPr lang="en-US"/>
          </a:p>
        </p:txBody>
      </p:sp>
    </p:spTree>
    <p:extLst>
      <p:ext uri="{BB962C8B-B14F-4D97-AF65-F5344CB8AC3E}">
        <p14:creationId xmlns:p14="http://schemas.microsoft.com/office/powerpoint/2010/main" val="7356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4E38F9-AF6C-4941-9980-A5BFFCFC0FDD}" type="datetimeFigureOut">
              <a:rPr lang="en-US" smtClean="0"/>
              <a:t>1/10/22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6B6B4-6C0C-C944-A532-B1A0D5C67BAB}" type="slidenum">
              <a:rPr lang="en-US" smtClean="0"/>
              <a:t>‹#›</a:t>
            </a:fld>
            <a:endParaRPr lang="en-US"/>
          </a:p>
        </p:txBody>
      </p:sp>
    </p:spTree>
    <p:extLst>
      <p:ext uri="{BB962C8B-B14F-4D97-AF65-F5344CB8AC3E}">
        <p14:creationId xmlns:p14="http://schemas.microsoft.com/office/powerpoint/2010/main" val="1429070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2835348" y="598289"/>
            <a:ext cx="6521303" cy="1107996"/>
          </a:xfrm>
          <a:prstGeom prst="rect">
            <a:avLst/>
          </a:prstGeom>
        </p:spPr>
        <p:txBody>
          <a:bodyPr wrap="square" lIns="0" tIns="0" rIns="0" bIns="0">
            <a:spAutoFit/>
          </a:bodyPr>
          <a:lstStyle>
            <a:lvl1pPr>
              <a:defRPr sz="7200" b="0" i="0">
                <a:solidFill>
                  <a:schemeClr val="bg1"/>
                </a:solidFill>
                <a:latin typeface="Arial"/>
                <a:cs typeface="Arial"/>
              </a:defRPr>
            </a:lvl1pPr>
          </a:lstStyle>
          <a:p>
            <a:endParaRPr/>
          </a:p>
        </p:txBody>
      </p:sp>
      <p:sp>
        <p:nvSpPr>
          <p:cNvPr id="3" name="Holder 3"/>
          <p:cNvSpPr>
            <a:spLocks noGrp="1"/>
          </p:cNvSpPr>
          <p:nvPr>
            <p:ph type="body" idx="1"/>
          </p:nvPr>
        </p:nvSpPr>
        <p:spPr>
          <a:xfrm>
            <a:off x="1435298" y="2393156"/>
            <a:ext cx="9321403" cy="646331"/>
          </a:xfrm>
          <a:prstGeom prst="rect">
            <a:avLst/>
          </a:prstGeom>
        </p:spPr>
        <p:txBody>
          <a:bodyPr wrap="square" lIns="0" tIns="0" rIns="0" bIns="0">
            <a:spAutoFit/>
          </a:bodyPr>
          <a:lstStyle>
            <a:lvl1pPr>
              <a:defRPr sz="42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1/10/22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82019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1EC47-D99F-0047-967F-C5943E4D4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D75158-7F36-2743-A7AA-447168486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8E0F3-9D94-034E-8E49-DF9FFF2C8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7A0CB-6707-F448-AC12-E69D65832441}" type="datetimeFigureOut">
              <a:rPr lang="en-US" smtClean="0"/>
              <a:t>1/10/22</a:t>
            </a:fld>
            <a:endParaRPr lang="en-US"/>
          </a:p>
        </p:txBody>
      </p:sp>
      <p:sp>
        <p:nvSpPr>
          <p:cNvPr id="5" name="Footer Placeholder 4">
            <a:extLst>
              <a:ext uri="{FF2B5EF4-FFF2-40B4-BE49-F238E27FC236}">
                <a16:creationId xmlns:a16="http://schemas.microsoft.com/office/drawing/2014/main" id="{F2063CB5-1D63-1C43-8E1D-39AD17DD6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12A63-9E81-654F-BB67-863966745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9D2D49-02CB-D048-BE30-ACB42EFF04F0}" type="slidenum">
              <a:rPr lang="en-US" smtClean="0"/>
              <a:t>‹#›</a:t>
            </a:fld>
            <a:endParaRPr lang="en-US"/>
          </a:p>
        </p:txBody>
      </p:sp>
    </p:spTree>
    <p:extLst>
      <p:ext uri="{BB962C8B-B14F-4D97-AF65-F5344CB8AC3E}">
        <p14:creationId xmlns:p14="http://schemas.microsoft.com/office/powerpoint/2010/main" val="15791635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sites.google.com/view/behavioralec/"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jennwv.com/papers/complexmarkets.pdf" TargetMode="External"/><Relationship Id="rId2" Type="http://schemas.openxmlformats.org/officeDocument/2006/relationships/hyperlink" Target="http://www.jennwv.com/pubs.html" TargetMode="Externa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sites.northwestern.edu/hartline/eecs-497-peer-gradin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4956" y="1615929"/>
            <a:ext cx="11409680" cy="2387600"/>
          </a:xfrm>
        </p:spPr>
        <p:txBody>
          <a:bodyPr>
            <a:normAutofit/>
          </a:bodyPr>
          <a:lstStyle/>
          <a:p>
            <a:pPr algn="l"/>
            <a:r>
              <a:rPr lang="en-US" sz="4400" dirty="0"/>
              <a:t>Lecture 8:</a:t>
            </a:r>
            <a:br>
              <a:rPr lang="en-US" sz="4400" dirty="0"/>
            </a:br>
            <a:r>
              <a:rPr lang="en-US" sz="4400" dirty="0"/>
              <a:t>Modeling Humans: Incentive Design</a:t>
            </a:r>
          </a:p>
        </p:txBody>
      </p:sp>
      <p:sp>
        <p:nvSpPr>
          <p:cNvPr id="4" name="Subtitle 3"/>
          <p:cNvSpPr>
            <a:spLocks noGrp="1"/>
          </p:cNvSpPr>
          <p:nvPr>
            <p:ph type="subTitle" idx="1"/>
          </p:nvPr>
        </p:nvSpPr>
        <p:spPr>
          <a:xfrm>
            <a:off x="524956" y="5280916"/>
            <a:ext cx="11528236" cy="1149259"/>
          </a:xfrm>
        </p:spPr>
        <p:txBody>
          <a:bodyPr>
            <a:normAutofit/>
          </a:bodyPr>
          <a:lstStyle/>
          <a:p>
            <a:endParaRPr lang="en-US" dirty="0"/>
          </a:p>
          <a:p>
            <a:pPr algn="l"/>
            <a:r>
              <a:rPr lang="en-US" sz="3600" dirty="0">
                <a:latin typeface="+mj-lt"/>
              </a:rPr>
              <a:t>Instructor: </a:t>
            </a:r>
            <a:r>
              <a:rPr lang="en-US" sz="3600" dirty="0" err="1">
                <a:latin typeface="+mj-lt"/>
              </a:rPr>
              <a:t>Chien</a:t>
            </a:r>
            <a:r>
              <a:rPr lang="en-US" sz="3600" dirty="0">
                <a:latin typeface="+mj-lt"/>
              </a:rPr>
              <a:t>-Ju (CJ) Ho</a:t>
            </a:r>
          </a:p>
        </p:txBody>
      </p:sp>
      <p:sp>
        <p:nvSpPr>
          <p:cNvPr id="5" name="Title 1">
            <a:extLst>
              <a:ext uri="{FF2B5EF4-FFF2-40B4-BE49-F238E27FC236}">
                <a16:creationId xmlns:a16="http://schemas.microsoft.com/office/drawing/2014/main" id="{518B52DD-2AB9-BE47-A540-2FA3D96B8B04}"/>
              </a:ext>
            </a:extLst>
          </p:cNvPr>
          <p:cNvSpPr txBox="1">
            <a:spLocks/>
          </p:cNvSpPr>
          <p:nvPr/>
        </p:nvSpPr>
        <p:spPr>
          <a:xfrm>
            <a:off x="524956" y="4706286"/>
            <a:ext cx="11409680" cy="67409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p>
        </p:txBody>
      </p:sp>
    </p:spTree>
    <p:extLst>
      <p:ext uri="{BB962C8B-B14F-4D97-AF65-F5344CB8AC3E}">
        <p14:creationId xmlns:p14="http://schemas.microsoft.com/office/powerpoint/2010/main" val="128306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2ED8-9A33-ED4B-8103-F5039523ECE1}"/>
              </a:ext>
            </a:extLst>
          </p:cNvPr>
          <p:cNvSpPr>
            <a:spLocks noGrp="1"/>
          </p:cNvSpPr>
          <p:nvPr>
            <p:ph type="title"/>
          </p:nvPr>
        </p:nvSpPr>
        <p:spPr>
          <a:xfrm>
            <a:off x="480391" y="404881"/>
            <a:ext cx="10515600" cy="1325563"/>
          </a:xfrm>
        </p:spPr>
        <p:txBody>
          <a:bodyPr/>
          <a:lstStyle/>
          <a:p>
            <a:r>
              <a:rPr lang="en-US" dirty="0"/>
              <a:t>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BBBE18-AE1E-1D45-ADAA-DF3BBB1F1CF0}"/>
                  </a:ext>
                </a:extLst>
              </p:cNvPr>
              <p:cNvSpPr>
                <a:spLocks noGrp="1"/>
              </p:cNvSpPr>
              <p:nvPr>
                <p:ph idx="1"/>
              </p:nvPr>
            </p:nvSpPr>
            <p:spPr>
              <a:xfrm>
                <a:off x="480391" y="1931642"/>
                <a:ext cx="11539330" cy="4351338"/>
              </a:xfrm>
            </p:spPr>
            <p:txBody>
              <a:bodyPr>
                <a:normAutofit fontScale="92500" lnSpcReduction="20000"/>
              </a:bodyPr>
              <a:lstStyle/>
              <a:p>
                <a:r>
                  <a:rPr lang="en-US" sz="3000" dirty="0"/>
                  <a:t>A way to quantify agents’ preferences over the state of the world. </a:t>
                </a:r>
              </a:p>
              <a:p>
                <a:pPr marL="0" indent="0">
                  <a:buNone/>
                </a:pPr>
                <a:r>
                  <a:rPr lang="en-US" sz="100" dirty="0"/>
                  <a:t>             </a:t>
                </a:r>
              </a:p>
              <a:p>
                <a:r>
                  <a:rPr lang="en-US" sz="3000" dirty="0"/>
                  <a:t>Example</a:t>
                </a:r>
              </a:p>
              <a:p>
                <a:endParaRPr lang="en-US" sz="1300" dirty="0"/>
              </a:p>
              <a:p>
                <a:pPr marL="0" indent="0">
                  <a:buNone/>
                </a:pPr>
                <a:r>
                  <a:rPr lang="en-US" sz="3000" dirty="0"/>
                  <a:t>	</a:t>
                </a:r>
                <a14:m>
                  <m:oMath xmlns:m="http://schemas.openxmlformats.org/officeDocument/2006/math">
                    <m:r>
                      <a:rPr lang="en-US" sz="3000" b="0" i="1" smtClean="0">
                        <a:latin typeface="Cambria Math" panose="02040503050406030204" pitchFamily="18" charset="0"/>
                      </a:rPr>
                      <m:t> </m:t>
                    </m:r>
                    <m:r>
                      <m:rPr>
                        <m:sty m:val="p"/>
                      </m:rPr>
                      <a:rPr lang="el-GR" sz="3000" b="0" i="1" smtClean="0">
                        <a:latin typeface="Cambria Math" panose="02040503050406030204" pitchFamily="18" charset="0"/>
                        <a:ea typeface="Cambria Math" panose="02040503050406030204" pitchFamily="18" charset="0"/>
                      </a:rPr>
                      <m:t>Ω</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Sunny</m:t>
                    </m:r>
                    <m:r>
                      <a:rPr lang="en-US" sz="3000" b="0" i="1" smtClean="0">
                        <a:latin typeface="Cambria Math" panose="02040503050406030204" pitchFamily="18" charset="0"/>
                        <a:ea typeface="Cambria Math" panose="02040503050406030204" pitchFamily="18" charset="0"/>
                      </a:rPr>
                      <m:t>,</m:t>
                    </m:r>
                    <m:r>
                      <m:rPr>
                        <m:nor/>
                      </m:rPr>
                      <a:rPr lang="en-US" sz="3000" b="0" i="0" smtClean="0">
                        <a:latin typeface="Cambria Math" panose="02040503050406030204" pitchFamily="18" charset="0"/>
                        <a:ea typeface="Cambria Math" panose="02040503050406030204" pitchFamily="18" charset="0"/>
                      </a:rPr>
                      <m:t>Cloudy</m:t>
                    </m:r>
                    <m:r>
                      <a:rPr lang="en-US" sz="3000" b="0" i="1" smtClean="0">
                        <a:latin typeface="Cambria Math" panose="02040503050406030204" pitchFamily="18" charset="0"/>
                        <a:ea typeface="Cambria Math" panose="02040503050406030204" pitchFamily="18" charset="0"/>
                      </a:rPr>
                      <m:t>, </m:t>
                    </m:r>
                    <m:r>
                      <m:rPr>
                        <m:nor/>
                      </m:rPr>
                      <a:rPr lang="en-US" sz="3000" b="0" i="0" smtClean="0">
                        <a:latin typeface="Cambria Math" panose="02040503050406030204" pitchFamily="18" charset="0"/>
                        <a:ea typeface="Cambria Math" panose="02040503050406030204" pitchFamily="18" charset="0"/>
                      </a:rPr>
                      <m:t>Rainy</m:t>
                    </m:r>
                    <m:r>
                      <a:rPr lang="en-US" sz="3000" b="0" i="1" smtClean="0">
                        <a:latin typeface="Cambria Math" panose="02040503050406030204" pitchFamily="18" charset="0"/>
                        <a:ea typeface="Cambria Math" panose="02040503050406030204" pitchFamily="18" charset="0"/>
                      </a:rPr>
                      <m:t>}</m:t>
                    </m:r>
                  </m:oMath>
                </a14:m>
                <a:endParaRPr lang="en-US" sz="200" dirty="0"/>
              </a:p>
              <a:p>
                <a:pPr marL="0" indent="0">
                  <a:buNone/>
                </a:pPr>
                <a:r>
                  <a:rPr lang="en-US" sz="200" dirty="0"/>
                  <a:t> R\</a:t>
                </a:r>
              </a:p>
              <a:p>
                <a:pPr marL="0" indent="0">
                  <a:buNone/>
                </a:pPr>
                <a:r>
                  <a:rPr lang="en-US" sz="3000" dirty="0"/>
                  <a:t>	</a:t>
                </a:r>
                <a14:m>
                  <m:oMath xmlns:m="http://schemas.openxmlformats.org/officeDocument/2006/math">
                    <m:r>
                      <a:rPr lang="en-US" sz="3000" b="0" i="0" smtClean="0">
                        <a:latin typeface="Cambria Math" charset="0"/>
                      </a:rPr>
                      <m:t> </m:t>
                    </m:r>
                    <m:r>
                      <m:rPr>
                        <m:sty m:val="p"/>
                      </m:rPr>
                      <a:rPr lang="en-US" sz="3000" b="0" i="0" smtClean="0">
                        <a:latin typeface="Cambria Math" charset="0"/>
                        <a:ea typeface="Cambria Math" charset="0"/>
                        <a:cs typeface="Cambria Math" charset="0"/>
                      </a:rPr>
                      <m:t>Sunny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Cloudy</m:t>
                    </m:r>
                    <m:r>
                      <a:rPr lang="en-US" sz="3000" i="0">
                        <a:latin typeface="Cambria Math" charset="0"/>
                        <a:ea typeface="Cambria Math" charset="0"/>
                        <a:cs typeface="Cambria Math" charset="0"/>
                      </a:rPr>
                      <m:t>≻</m:t>
                    </m:r>
                    <m:r>
                      <m:rPr>
                        <m:sty m:val="p"/>
                      </m:rPr>
                      <a:rPr lang="en-US" sz="3000" b="0" i="0" smtClean="0">
                        <a:latin typeface="Cambria Math" charset="0"/>
                        <a:ea typeface="Cambria Math" charset="0"/>
                        <a:cs typeface="Cambria Math" charset="0"/>
                      </a:rPr>
                      <m:t>Rainy</m:t>
                    </m:r>
                  </m:oMath>
                </a14:m>
                <a:endParaRPr lang="en-US" sz="3000" dirty="0"/>
              </a:p>
              <a:p>
                <a:pPr marL="0" indent="0">
                  <a:buNone/>
                </a:pPr>
                <a:r>
                  <a:rPr lang="en-US" sz="2400" dirty="0"/>
                  <a:t>	(Sunny is preferred over Cloudy and Rainy, and Cloudy is preferred over Rainy)</a:t>
                </a:r>
              </a:p>
              <a:p>
                <a:endParaRPr lang="en-US" sz="3000" dirty="0"/>
              </a:p>
              <a:p>
                <a:r>
                  <a:rPr lang="en-US" sz="3000" dirty="0"/>
                  <a:t>Using von Neumann–Morgenstern utility</a:t>
                </a:r>
              </a:p>
              <a:p>
                <a:pPr marL="0" indent="0">
                  <a:buNone/>
                </a:pPr>
                <a:endParaRPr lang="en-US" sz="200" dirty="0"/>
              </a:p>
              <a:p>
                <a:pPr marL="0" indent="0">
                  <a:buNone/>
                </a:pPr>
                <a:r>
                  <a:rPr lang="en-US" sz="3000" dirty="0"/>
                  <a:t>	u(Sunny) = 10, u(Cloudy) = 5, u(Rainy) = 3</a:t>
                </a:r>
              </a:p>
              <a:p>
                <a:pPr marL="0" indent="0">
                  <a:buNone/>
                </a:pPr>
                <a:endParaRPr lang="en-US" sz="3200" dirty="0"/>
              </a:p>
            </p:txBody>
          </p:sp>
        </mc:Choice>
        <mc:Fallback xmlns="">
          <p:sp>
            <p:nvSpPr>
              <p:cNvPr id="3" name="Content Placeholder 2">
                <a:extLst>
                  <a:ext uri="{FF2B5EF4-FFF2-40B4-BE49-F238E27FC236}">
                    <a16:creationId xmlns:a16="http://schemas.microsoft.com/office/drawing/2014/main" id="{86BBBE18-AE1E-1D45-ADAA-DF3BBB1F1CF0}"/>
                  </a:ext>
                </a:extLst>
              </p:cNvPr>
              <p:cNvSpPr>
                <a:spLocks noGrp="1" noRot="1" noChangeAspect="1" noMove="1" noResize="1" noEditPoints="1" noAdjustHandles="1" noChangeArrowheads="1" noChangeShapeType="1" noTextEdit="1"/>
              </p:cNvSpPr>
              <p:nvPr>
                <p:ph idx="1"/>
              </p:nvPr>
            </p:nvSpPr>
            <p:spPr>
              <a:xfrm>
                <a:off x="480391" y="1931642"/>
                <a:ext cx="11539330" cy="4351338"/>
              </a:xfrm>
              <a:blipFill>
                <a:blip r:embed="rId3"/>
                <a:stretch>
                  <a:fillRect l="-879" t="-4082"/>
                </a:stretch>
              </a:blipFill>
            </p:spPr>
            <p:txBody>
              <a:bodyPr/>
              <a:lstStyle/>
              <a:p>
                <a:r>
                  <a:rPr lang="en-US">
                    <a:noFill/>
                  </a:rPr>
                  <a:t> </a:t>
                </a:r>
              </a:p>
            </p:txBody>
          </p:sp>
        </mc:Fallback>
      </mc:AlternateContent>
      <p:sp>
        <p:nvSpPr>
          <p:cNvPr id="4" name="Rounded Rectangle 3"/>
          <p:cNvSpPr/>
          <p:nvPr/>
        </p:nvSpPr>
        <p:spPr>
          <a:xfrm>
            <a:off x="7883236" y="4643893"/>
            <a:ext cx="4136485" cy="2078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natural way to use numerical value to represent preference. It also satisfies nice properties:</a:t>
            </a:r>
          </a:p>
          <a:p>
            <a:pPr marL="285750" indent="-285750">
              <a:buFontTx/>
              <a:buChar char="-"/>
            </a:pPr>
            <a:r>
              <a:rPr lang="en-US" i="1" dirty="0"/>
              <a:t>Completeness</a:t>
            </a:r>
            <a:endParaRPr lang="en-US" dirty="0"/>
          </a:p>
          <a:p>
            <a:pPr marL="285750" indent="-285750">
              <a:buFontTx/>
              <a:buChar char="-"/>
            </a:pPr>
            <a:r>
              <a:rPr lang="en-US" i="1" dirty="0"/>
              <a:t>Transitivity</a:t>
            </a:r>
            <a:endParaRPr lang="en-US" dirty="0"/>
          </a:p>
          <a:p>
            <a:pPr marL="285750" indent="-285750">
              <a:buFontTx/>
              <a:buChar char="-"/>
            </a:pPr>
            <a:r>
              <a:rPr lang="en-US" dirty="0"/>
              <a:t>C</a:t>
            </a:r>
            <a:r>
              <a:rPr lang="en-US" i="1" dirty="0"/>
              <a:t>ontinuity</a:t>
            </a:r>
            <a:endParaRPr lang="en-US" dirty="0"/>
          </a:p>
          <a:p>
            <a:pPr marL="285750" indent="-285750">
              <a:buFontTx/>
              <a:buChar char="-"/>
            </a:pPr>
            <a:r>
              <a:rPr lang="en-US" i="1" dirty="0"/>
              <a:t>Independence</a:t>
            </a:r>
            <a:r>
              <a:rPr lang="en-US" dirty="0"/>
              <a:t>.</a:t>
            </a:r>
          </a:p>
        </p:txBody>
      </p:sp>
    </p:spTree>
    <p:extLst>
      <p:ext uri="{BB962C8B-B14F-4D97-AF65-F5344CB8AC3E}">
        <p14:creationId xmlns:p14="http://schemas.microsoft.com/office/powerpoint/2010/main" val="40655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Utility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12924"/>
                <a:ext cx="10515600" cy="4892675"/>
              </a:xfrm>
            </p:spPr>
            <p:txBody>
              <a:bodyPr>
                <a:normAutofit/>
              </a:bodyPr>
              <a:lstStyle/>
              <a:p>
                <a:r>
                  <a:rPr lang="en-US" dirty="0"/>
                  <a:t>Agents take actions to maximize their expected utility</a:t>
                </a:r>
              </a:p>
              <a:p>
                <a:endParaRPr lang="en-US" sz="600" dirty="0"/>
              </a:p>
              <a:p>
                <a:pPr marL="0" indent="0">
                  <a:buNone/>
                </a:pPr>
                <a:r>
                  <a:rPr lang="en-US" dirty="0"/>
                  <a:t>	</a:t>
                </a:r>
                <a14:m>
                  <m:oMath xmlns:m="http://schemas.openxmlformats.org/officeDocument/2006/math">
                    <m:nary>
                      <m:naryPr>
                        <m:chr m:val="∑"/>
                        <m:supHide m:val="on"/>
                        <m:ctrlPr>
                          <a:rPr lang="en-US" i="1" smtClean="0">
                            <a:solidFill>
                              <a:schemeClr val="accent1"/>
                            </a:solidFill>
                            <a:latin typeface="Cambria Math" panose="02040503050406030204" pitchFamily="18" charset="0"/>
                          </a:rPr>
                        </m:ctrlPr>
                      </m:naryPr>
                      <m:sub>
                        <m:r>
                          <m:rPr>
                            <m:brk m:alnAt="7"/>
                          </m:rPr>
                          <a:rPr lang="en-US"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ea typeface="Cambria Math" panose="02040503050406030204" pitchFamily="18" charset="0"/>
                          </a:rPr>
                          <m:t>∈</m:t>
                        </m:r>
                        <m:r>
                          <m:rPr>
                            <m:sty m:val="p"/>
                          </m:rPr>
                          <a:rPr lang="el-GR" b="0" i="1" smtClean="0">
                            <a:solidFill>
                              <a:schemeClr val="accent1"/>
                            </a:solidFill>
                            <a:latin typeface="Cambria Math" panose="02040503050406030204" pitchFamily="18" charset="0"/>
                            <a:ea typeface="Cambria Math" panose="02040503050406030204" pitchFamily="18" charset="0"/>
                          </a:rPr>
                          <m:t>Ω</m:t>
                        </m:r>
                      </m:sub>
                      <m:sup/>
                      <m:e>
                        <m:r>
                          <a:rPr lang="en-US" b="0" i="1" smtClean="0">
                            <a:solidFill>
                              <a:schemeClr val="accent1"/>
                            </a:solidFill>
                            <a:latin typeface="Cambria Math" panose="02040503050406030204" pitchFamily="18" charset="0"/>
                          </a:rPr>
                          <m:t>𝑝</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ea typeface="Cambria Math" panose="02040503050406030204" pitchFamily="18" charset="0"/>
                              </a:rPr>
                              <m:t>𝜔</m:t>
                            </m:r>
                          </m:e>
                        </m:d>
                        <m:r>
                          <a:rPr lang="en-US" b="0" i="1" smtClean="0">
                            <a:solidFill>
                              <a:schemeClr val="accent1"/>
                            </a:solidFill>
                            <a:latin typeface="Cambria Math" panose="02040503050406030204" pitchFamily="18" charset="0"/>
                          </a:rPr>
                          <m:t>𝑢</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𝜔</m:t>
                        </m:r>
                        <m:r>
                          <a:rPr lang="en-US" b="0" i="1" smtClean="0">
                            <a:solidFill>
                              <a:schemeClr val="accent1"/>
                            </a:solidFill>
                            <a:latin typeface="Cambria Math" panose="02040503050406030204" pitchFamily="18" charset="0"/>
                          </a:rPr>
                          <m:t>)</m:t>
                        </m:r>
                      </m:e>
                    </m:nary>
                  </m:oMath>
                </a14:m>
                <a:endParaRPr lang="en-US" dirty="0"/>
              </a:p>
              <a:p>
                <a:pPr marL="457200" lvl="1" indent="0">
                  <a:buNone/>
                </a:pPr>
                <a:endParaRPr lang="en-US" dirty="0"/>
              </a:p>
              <a:p>
                <a:r>
                  <a:rPr lang="en-US" dirty="0">
                    <a:solidFill>
                      <a:schemeClr val="bg1"/>
                    </a:solidFill>
                  </a:rPr>
                  <a:t>There have been discussions/extensions on risk attitudes, irrational behavior, etc.</a:t>
                </a:r>
              </a:p>
              <a:p>
                <a:r>
                  <a:rPr lang="en-US" dirty="0"/>
                  <a:t>Game theory deals with situations in which </a:t>
                </a:r>
                <a14:m>
                  <m:oMath xmlns:m="http://schemas.openxmlformats.org/officeDocument/2006/math">
                    <m:r>
                      <a:rPr lang="en-US" i="1" smtClean="0">
                        <a:solidFill>
                          <a:schemeClr val="accent1"/>
                        </a:solidFill>
                        <a:latin typeface="Cambria Math" panose="02040503050406030204" pitchFamily="18" charset="0"/>
                      </a:rPr>
                      <m:t>𝑝</m:t>
                    </m:r>
                    <m:d>
                      <m:dPr>
                        <m:ctrlPr>
                          <a:rPr lang="en-US" i="1">
                            <a:solidFill>
                              <a:schemeClr val="accent1"/>
                            </a:solidFill>
                            <a:latin typeface="Cambria Math" panose="02040503050406030204" pitchFamily="18" charset="0"/>
                          </a:rPr>
                        </m:ctrlPr>
                      </m:dPr>
                      <m:e>
                        <m:r>
                          <a:rPr lang="en-US" i="1">
                            <a:solidFill>
                              <a:schemeClr val="accent1"/>
                            </a:solidFill>
                            <a:latin typeface="Cambria Math" panose="02040503050406030204" pitchFamily="18" charset="0"/>
                            <a:ea typeface="Cambria Math" panose="02040503050406030204" pitchFamily="18" charset="0"/>
                          </a:rPr>
                          <m:t>𝜔</m:t>
                        </m:r>
                      </m:e>
                    </m:d>
                  </m:oMath>
                </a14:m>
                <a:r>
                  <a:rPr lang="en-US" dirty="0">
                    <a:solidFill>
                      <a:schemeClr val="accent1"/>
                    </a:solidFill>
                  </a:rPr>
                  <a:t> </a:t>
                </a:r>
                <a:r>
                  <a:rPr lang="en-US" dirty="0"/>
                  <a:t>and </a:t>
                </a:r>
                <a14:m>
                  <m:oMath xmlns:m="http://schemas.openxmlformats.org/officeDocument/2006/math">
                    <m:r>
                      <a:rPr lang="en-US" i="1" smtClean="0">
                        <a:solidFill>
                          <a:schemeClr val="accent1"/>
                        </a:solidFill>
                        <a:latin typeface="Cambria Math" panose="02040503050406030204" pitchFamily="18" charset="0"/>
                      </a:rPr>
                      <m:t>𝑢</m:t>
                    </m:r>
                    <m:r>
                      <a:rPr lang="en-US" i="1" smtClean="0">
                        <a:solidFill>
                          <a:schemeClr val="accent1"/>
                        </a:solidFill>
                        <a:latin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𝜔</m:t>
                    </m:r>
                    <m:r>
                      <a:rPr lang="en-US" i="1">
                        <a:solidFill>
                          <a:schemeClr val="accent1"/>
                        </a:solidFill>
                        <a:latin typeface="Cambria Math" panose="02040503050406030204" pitchFamily="18" charset="0"/>
                      </a:rPr>
                      <m:t>)</m:t>
                    </m:r>
                  </m:oMath>
                </a14:m>
                <a:r>
                  <a:rPr lang="en-US" dirty="0"/>
                  <a:t> are influenced by </a:t>
                </a:r>
                <a:r>
                  <a:rPr lang="en-US" b="1" dirty="0">
                    <a:solidFill>
                      <a:schemeClr val="accent2"/>
                    </a:solidFill>
                  </a:rPr>
                  <a:t>agents’ joint actions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12924"/>
                <a:ext cx="10515600" cy="4892675"/>
              </a:xfrm>
              <a:blipFill>
                <a:blip r:embed="rId2"/>
                <a:stretch>
                  <a:fillRect l="-1086" t="-2073"/>
                </a:stretch>
              </a:blipFill>
            </p:spPr>
            <p:txBody>
              <a:bodyPr/>
              <a:lstStyle/>
              <a:p>
                <a:r>
                  <a:rPr lang="en-US">
                    <a:noFill/>
                  </a:rPr>
                  <a:t> </a:t>
                </a:r>
              </a:p>
            </p:txBody>
          </p:sp>
        </mc:Fallback>
      </mc:AlternateContent>
    </p:spTree>
    <p:extLst>
      <p:ext uri="{BB962C8B-B14F-4D97-AF65-F5344CB8AC3E}">
        <p14:creationId xmlns:p14="http://schemas.microsoft.com/office/powerpoint/2010/main" val="101665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93A8-5A83-8D4C-8DAC-3C0C89B3C7A7}"/>
              </a:ext>
            </a:extLst>
          </p:cNvPr>
          <p:cNvSpPr>
            <a:spLocks noGrp="1"/>
          </p:cNvSpPr>
          <p:nvPr>
            <p:ph type="title"/>
          </p:nvPr>
        </p:nvSpPr>
        <p:spPr/>
        <p:txBody>
          <a:bodyPr/>
          <a:lstStyle/>
          <a:p>
            <a:r>
              <a:rPr lang="en-US" dirty="0"/>
              <a:t>Example 1: Prisoner’s Dilemma</a:t>
            </a:r>
          </a:p>
        </p:txBody>
      </p:sp>
      <p:graphicFrame>
        <p:nvGraphicFramePr>
          <p:cNvPr id="4" name="Group 24">
            <a:extLst>
              <a:ext uri="{FF2B5EF4-FFF2-40B4-BE49-F238E27FC236}">
                <a16:creationId xmlns:a16="http://schemas.microsoft.com/office/drawing/2014/main" id="{50483122-13F8-FE47-BA28-67563CD77A27}"/>
              </a:ext>
            </a:extLst>
          </p:cNvPr>
          <p:cNvGraphicFramePr>
            <a:graphicFrameLocks/>
          </p:cNvGraphicFramePr>
          <p:nvPr>
            <p:extLst>
              <p:ext uri="{D42A27DB-BD31-4B8C-83A1-F6EECF244321}">
                <p14:modId xmlns:p14="http://schemas.microsoft.com/office/powerpoint/2010/main" val="1497466176"/>
              </p:ext>
            </p:extLst>
          </p:nvPr>
        </p:nvGraphicFramePr>
        <p:xfrm>
          <a:off x="3123584" y="2528283"/>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pic>
        <p:nvPicPr>
          <p:cNvPr id="5" name="Picture 25" descr="prisoner%2011">
            <a:extLst>
              <a:ext uri="{FF2B5EF4-FFF2-40B4-BE49-F238E27FC236}">
                <a16:creationId xmlns:a16="http://schemas.microsoft.com/office/drawing/2014/main" id="{F2356BD8-526B-4A46-AD8E-605ED6339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198" y="2767612"/>
            <a:ext cx="1103175" cy="18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3" descr="prisoner">
            <a:extLst>
              <a:ext uri="{FF2B5EF4-FFF2-40B4-BE49-F238E27FC236}">
                <a16:creationId xmlns:a16="http://schemas.microsoft.com/office/drawing/2014/main" id="{755F0D55-C4E0-F547-92BA-75D8BBA79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355833"/>
            <a:ext cx="1331975" cy="10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06C3934-7F51-CD4A-A9F3-132754BEC21C}"/>
              </a:ext>
            </a:extLst>
          </p:cNvPr>
          <p:cNvSpPr txBox="1"/>
          <p:nvPr/>
        </p:nvSpPr>
        <p:spPr>
          <a:xfrm>
            <a:off x="4166391" y="4780085"/>
            <a:ext cx="4346896" cy="492443"/>
          </a:xfrm>
          <a:prstGeom prst="rect">
            <a:avLst/>
          </a:prstGeom>
          <a:noFill/>
        </p:spPr>
        <p:txBody>
          <a:bodyPr wrap="none" rtlCol="0">
            <a:spAutoFit/>
          </a:bodyPr>
          <a:lstStyle/>
          <a:p>
            <a:r>
              <a:rPr lang="en-US" sz="2600" dirty="0"/>
              <a:t>What should the prisoners do?</a:t>
            </a:r>
          </a:p>
        </p:txBody>
      </p:sp>
      <p:sp>
        <p:nvSpPr>
          <p:cNvPr id="9" name="TextBox 8">
            <a:extLst>
              <a:ext uri="{FF2B5EF4-FFF2-40B4-BE49-F238E27FC236}">
                <a16:creationId xmlns:a16="http://schemas.microsoft.com/office/drawing/2014/main" id="{CF6D3348-7E8E-4A45-8FDA-6DC8BD39837C}"/>
              </a:ext>
            </a:extLst>
          </p:cNvPr>
          <p:cNvSpPr txBox="1"/>
          <p:nvPr/>
        </p:nvSpPr>
        <p:spPr>
          <a:xfrm>
            <a:off x="2442745" y="5406640"/>
            <a:ext cx="8638481" cy="892552"/>
          </a:xfrm>
          <a:prstGeom prst="rect">
            <a:avLst/>
          </a:prstGeom>
          <a:noFill/>
        </p:spPr>
        <p:txBody>
          <a:bodyPr wrap="square" rtlCol="0">
            <a:spAutoFit/>
          </a:bodyPr>
          <a:lstStyle/>
          <a:p>
            <a:r>
              <a:rPr lang="en-US" sz="2600" dirty="0"/>
              <a:t>“Confess” is a </a:t>
            </a:r>
            <a:r>
              <a:rPr lang="en-US" sz="2600" b="1" dirty="0"/>
              <a:t>dominant strategy </a:t>
            </a:r>
            <a:r>
              <a:rPr lang="en-US" sz="2600" dirty="0"/>
              <a:t>– it maximizes the prisoner’s utility no matter what action the other player chooses. </a:t>
            </a:r>
          </a:p>
        </p:txBody>
      </p:sp>
      <p:sp>
        <p:nvSpPr>
          <p:cNvPr id="10" name="TextBox 9">
            <a:extLst>
              <a:ext uri="{FF2B5EF4-FFF2-40B4-BE49-F238E27FC236}">
                <a16:creationId xmlns:a16="http://schemas.microsoft.com/office/drawing/2014/main" id="{15A0757D-01D0-2A4C-BFCF-0FF5747ECCC4}"/>
              </a:ext>
            </a:extLst>
          </p:cNvPr>
          <p:cNvSpPr txBox="1"/>
          <p:nvPr/>
        </p:nvSpPr>
        <p:spPr>
          <a:xfrm>
            <a:off x="9347779" y="1597656"/>
            <a:ext cx="2615460" cy="461665"/>
          </a:xfrm>
          <a:prstGeom prst="rect">
            <a:avLst/>
          </a:prstGeom>
          <a:noFill/>
        </p:spPr>
        <p:txBody>
          <a:bodyPr wrap="none" rtlCol="0">
            <a:spAutoFit/>
          </a:bodyPr>
          <a:lstStyle/>
          <a:p>
            <a:r>
              <a:rPr lang="en-US" sz="2400" b="1" dirty="0">
                <a:solidFill>
                  <a:schemeClr val="accent2"/>
                </a:solidFill>
              </a:rPr>
              <a:t>Normal-form game</a:t>
            </a:r>
          </a:p>
        </p:txBody>
      </p:sp>
      <p:cxnSp>
        <p:nvCxnSpPr>
          <p:cNvPr id="12" name="Straight Arrow Connector 11">
            <a:extLst>
              <a:ext uri="{FF2B5EF4-FFF2-40B4-BE49-F238E27FC236}">
                <a16:creationId xmlns:a16="http://schemas.microsoft.com/office/drawing/2014/main" id="{3D44A782-2815-CB4F-BDFC-3C94D0879A7F}"/>
              </a:ext>
            </a:extLst>
          </p:cNvPr>
          <p:cNvCxnSpPr/>
          <p:nvPr/>
        </p:nvCxnSpPr>
        <p:spPr>
          <a:xfrm flipH="1">
            <a:off x="9229344" y="2147376"/>
            <a:ext cx="926592" cy="9428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731BE3-F8E5-114D-8B6B-5AC11574F783}"/>
              </a:ext>
            </a:extLst>
          </p:cNvPr>
          <p:cNvSpPr txBox="1"/>
          <p:nvPr/>
        </p:nvSpPr>
        <p:spPr>
          <a:xfrm>
            <a:off x="9472140" y="4246876"/>
            <a:ext cx="2366738" cy="461665"/>
          </a:xfrm>
          <a:prstGeom prst="rect">
            <a:avLst/>
          </a:prstGeom>
          <a:noFill/>
        </p:spPr>
        <p:txBody>
          <a:bodyPr wrap="none" rtlCol="0">
            <a:spAutoFit/>
          </a:bodyPr>
          <a:lstStyle/>
          <a:p>
            <a:r>
              <a:rPr lang="en-US" sz="2400" b="1" dirty="0">
                <a:solidFill>
                  <a:schemeClr val="accent2"/>
                </a:solidFill>
              </a:rPr>
              <a:t>Solution Concept</a:t>
            </a:r>
          </a:p>
        </p:txBody>
      </p:sp>
      <p:cxnSp>
        <p:nvCxnSpPr>
          <p:cNvPr id="14" name="Straight Arrow Connector 13">
            <a:extLst>
              <a:ext uri="{FF2B5EF4-FFF2-40B4-BE49-F238E27FC236}">
                <a16:creationId xmlns:a16="http://schemas.microsoft.com/office/drawing/2014/main" id="{E7A83892-ACA7-CB41-8B58-E2DDEABB9539}"/>
              </a:ext>
            </a:extLst>
          </p:cNvPr>
          <p:cNvCxnSpPr>
            <a:cxnSpLocks/>
          </p:cNvCxnSpPr>
          <p:nvPr/>
        </p:nvCxnSpPr>
        <p:spPr>
          <a:xfrm flipH="1">
            <a:off x="8513287" y="4761430"/>
            <a:ext cx="1297789" cy="61413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02C33B-61B6-814F-B2EA-7AB55A7A32C1}"/>
              </a:ext>
            </a:extLst>
          </p:cNvPr>
          <p:cNvSpPr txBox="1"/>
          <p:nvPr/>
        </p:nvSpPr>
        <p:spPr>
          <a:xfrm>
            <a:off x="2609758" y="3508396"/>
            <a:ext cx="393056" cy="523220"/>
          </a:xfrm>
          <a:prstGeom prst="rect">
            <a:avLst/>
          </a:prstGeom>
          <a:noFill/>
        </p:spPr>
        <p:txBody>
          <a:bodyPr wrap="none" rtlCol="0">
            <a:spAutoFit/>
          </a:bodyPr>
          <a:lstStyle/>
          <a:p>
            <a:r>
              <a:rPr lang="en-US" sz="2800" dirty="0"/>
              <a:t>A</a:t>
            </a:r>
          </a:p>
        </p:txBody>
      </p:sp>
      <p:sp>
        <p:nvSpPr>
          <p:cNvPr id="15" name="TextBox 14">
            <a:extLst>
              <a:ext uri="{FF2B5EF4-FFF2-40B4-BE49-F238E27FC236}">
                <a16:creationId xmlns:a16="http://schemas.microsoft.com/office/drawing/2014/main" id="{0162C779-FD92-4942-BADF-43A2A025A36D}"/>
              </a:ext>
            </a:extLst>
          </p:cNvPr>
          <p:cNvSpPr txBox="1"/>
          <p:nvPr/>
        </p:nvSpPr>
        <p:spPr>
          <a:xfrm>
            <a:off x="7536165" y="1603258"/>
            <a:ext cx="393056" cy="523220"/>
          </a:xfrm>
          <a:prstGeom prst="rect">
            <a:avLst/>
          </a:prstGeom>
          <a:noFill/>
        </p:spPr>
        <p:txBody>
          <a:bodyPr wrap="none" rtlCol="0">
            <a:spAutoFit/>
          </a:bodyPr>
          <a:lstStyle/>
          <a:p>
            <a:r>
              <a:rPr lang="en-US" sz="2800" dirty="0"/>
              <a:t>B</a:t>
            </a:r>
          </a:p>
        </p:txBody>
      </p:sp>
    </p:spTree>
    <p:extLst>
      <p:ext uri="{BB962C8B-B14F-4D97-AF65-F5344CB8AC3E}">
        <p14:creationId xmlns:p14="http://schemas.microsoft.com/office/powerpoint/2010/main" val="319459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a:t>
            </a:r>
          </a:p>
        </p:txBody>
      </p:sp>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p:txBody>
          <a:bodyPr/>
          <a:lstStyle/>
          <a:p>
            <a:r>
              <a:rPr lang="en-US" altLang="zh-TW" sz="3200" dirty="0"/>
              <a:t>Players take actions simultaneously</a:t>
            </a:r>
          </a:p>
          <a:p>
            <a:r>
              <a:rPr lang="en-US" altLang="zh-TW" sz="3200" dirty="0"/>
              <a:t>The elements of a normal-form game</a:t>
            </a:r>
          </a:p>
          <a:p>
            <a:pPr lvl="1"/>
            <a:r>
              <a:rPr lang="en-US" altLang="zh-TW" sz="2800" dirty="0">
                <a:solidFill>
                  <a:schemeClr val="accent2"/>
                </a:solidFill>
              </a:rPr>
              <a:t>Players</a:t>
            </a:r>
            <a:r>
              <a:rPr lang="en-US" altLang="zh-TW" sz="2800" dirty="0"/>
              <a:t>: (prisoner A, prisoner B)</a:t>
            </a:r>
          </a:p>
          <a:p>
            <a:pPr lvl="1"/>
            <a:r>
              <a:rPr lang="en-US" altLang="zh-TW" sz="2800" dirty="0">
                <a:solidFill>
                  <a:schemeClr val="accent2"/>
                </a:solidFill>
              </a:rPr>
              <a:t>Strategies</a:t>
            </a:r>
            <a:r>
              <a:rPr lang="en-US" altLang="zh-TW" sz="2800" dirty="0"/>
              <a:t>: (stay silent, confess)</a:t>
            </a:r>
          </a:p>
          <a:p>
            <a:pPr lvl="1"/>
            <a:r>
              <a:rPr lang="en-US" altLang="zh-TW" sz="2800" dirty="0">
                <a:solidFill>
                  <a:schemeClr val="accent2"/>
                </a:solidFill>
              </a:rPr>
              <a:t>Payoffs</a:t>
            </a:r>
            <a:r>
              <a:rPr lang="en-US" altLang="zh-TW" sz="2800" dirty="0"/>
              <a:t>: (sentences for all strategy combinations)</a:t>
            </a:r>
            <a:endParaRPr lang="zh-TW" altLang="en-US" sz="2800" dirty="0"/>
          </a:p>
          <a:p>
            <a:endParaRPr lang="en-US" dirty="0"/>
          </a:p>
        </p:txBody>
      </p:sp>
      <p:graphicFrame>
        <p:nvGraphicFramePr>
          <p:cNvPr id="4" name="Group 23">
            <a:extLst>
              <a:ext uri="{FF2B5EF4-FFF2-40B4-BE49-F238E27FC236}">
                <a16:creationId xmlns:a16="http://schemas.microsoft.com/office/drawing/2014/main" id="{7EDC8A73-69AF-D243-8C4E-C88C3AA773A3}"/>
              </a:ext>
            </a:extLst>
          </p:cNvPr>
          <p:cNvGraphicFramePr>
            <a:graphicFrameLocks noGrp="1"/>
          </p:cNvGraphicFramePr>
          <p:nvPr>
            <p:extLst>
              <p:ext uri="{D42A27DB-BD31-4B8C-83A1-F6EECF244321}">
                <p14:modId xmlns:p14="http://schemas.microsoft.com/office/powerpoint/2010/main" val="2305076617"/>
              </p:ext>
            </p:extLst>
          </p:nvPr>
        </p:nvGraphicFramePr>
        <p:xfrm>
          <a:off x="2441448" y="4403630"/>
          <a:ext cx="6730896" cy="2310605"/>
        </p:xfrm>
        <a:graphic>
          <a:graphicData uri="http://schemas.openxmlformats.org/drawingml/2006/table">
            <a:tbl>
              <a:tblPr/>
              <a:tblGrid>
                <a:gridCol w="2210145">
                  <a:extLst>
                    <a:ext uri="{9D8B030D-6E8A-4147-A177-3AD203B41FA5}">
                      <a16:colId xmlns:a16="http://schemas.microsoft.com/office/drawing/2014/main" val="3617940181"/>
                    </a:ext>
                  </a:extLst>
                </a:gridCol>
                <a:gridCol w="2411067">
                  <a:extLst>
                    <a:ext uri="{9D8B030D-6E8A-4147-A177-3AD203B41FA5}">
                      <a16:colId xmlns:a16="http://schemas.microsoft.com/office/drawing/2014/main" val="3520840697"/>
                    </a:ext>
                  </a:extLst>
                </a:gridCol>
                <a:gridCol w="2109684">
                  <a:extLst>
                    <a:ext uri="{9D8B030D-6E8A-4147-A177-3AD203B41FA5}">
                      <a16:colId xmlns:a16="http://schemas.microsoft.com/office/drawing/2014/main" val="2224211963"/>
                    </a:ext>
                  </a:extLst>
                </a:gridCol>
              </a:tblGrid>
              <a:tr h="519049">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4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895778">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4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4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20553" marR="120553" marT="60277" marB="6027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2382107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853E-4136-2F49-9E57-A40E7D93B62B}"/>
              </a:ext>
            </a:extLst>
          </p:cNvPr>
          <p:cNvSpPr>
            <a:spLocks noGrp="1"/>
          </p:cNvSpPr>
          <p:nvPr>
            <p:ph type="title"/>
          </p:nvPr>
        </p:nvSpPr>
        <p:spPr/>
        <p:txBody>
          <a:bodyPr/>
          <a:lstStyle/>
          <a:p>
            <a:r>
              <a:rPr lang="en-US" dirty="0"/>
              <a:t>Normal-Form Game (More formally)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95AFF0-033E-0842-9811-D5F044D5578F}"/>
                  </a:ext>
                </a:extLst>
              </p:cNvPr>
              <p:cNvSpPr>
                <a:spLocks noGrp="1"/>
              </p:cNvSpPr>
              <p:nvPr>
                <p:ph idx="1"/>
              </p:nvPr>
            </p:nvSpPr>
            <p:spPr>
              <a:xfrm>
                <a:off x="419100" y="1865381"/>
                <a:ext cx="11353800" cy="4351338"/>
              </a:xfrm>
            </p:spPr>
            <p:txBody>
              <a:bodyPr>
                <a:normAutofit/>
              </a:bodyPr>
              <a:lstStyle/>
              <a:p>
                <a:r>
                  <a:rPr lang="en-US" altLang="zh-TW" dirty="0"/>
                  <a:t>A finite, n-player normal-form game is a tuple </a:t>
                </a:r>
                <a14:m>
                  <m:oMath xmlns:m="http://schemas.openxmlformats.org/officeDocument/2006/math">
                    <m:d>
                      <m:dPr>
                        <m:ctrlPr>
                          <a:rPr lang="en-US" altLang="zh-TW" b="0" i="1" smtClean="0">
                            <a:solidFill>
                              <a:schemeClr val="accent1"/>
                            </a:solidFill>
                            <a:latin typeface="Cambria Math" panose="02040503050406030204" pitchFamily="18" charset="0"/>
                          </a:rPr>
                        </m:ctrlPr>
                      </m:dPr>
                      <m:e>
                        <m:r>
                          <a:rPr lang="en-US" altLang="zh-TW" b="0" i="1" smtClean="0">
                            <a:solidFill>
                              <a:schemeClr val="accent1"/>
                            </a:solidFill>
                            <a:latin typeface="Cambria Math" panose="02040503050406030204" pitchFamily="18" charset="0"/>
                          </a:rPr>
                          <m:t>𝑁</m:t>
                        </m:r>
                        <m:r>
                          <a:rPr lang="en-US" altLang="zh-TW" b="0" i="1" smtClean="0">
                            <a:solidFill>
                              <a:schemeClr val="accent1"/>
                            </a:solidFill>
                            <a:latin typeface="Cambria Math" panose="02040503050406030204" pitchFamily="18" charset="0"/>
                          </a:rPr>
                          <m:t>,</m:t>
                        </m:r>
                        <m:r>
                          <a:rPr lang="en-US" altLang="zh-TW" b="0" i="1" smtClean="0">
                            <a:solidFill>
                              <a:schemeClr val="accent1"/>
                            </a:solidFill>
                            <a:latin typeface="Cambria Math" panose="02040503050406030204" pitchFamily="18" charset="0"/>
                          </a:rPr>
                          <m:t>𝐴</m:t>
                        </m:r>
                        <m:r>
                          <a:rPr lang="en-US" altLang="zh-TW" b="0" i="1" smtClean="0">
                            <a:solidFill>
                              <a:schemeClr val="accent1"/>
                            </a:solidFill>
                            <a:latin typeface="Cambria Math" panose="02040503050406030204" pitchFamily="18" charset="0"/>
                          </a:rPr>
                          <m:t>, </m:t>
                        </m:r>
                        <m:acc>
                          <m:accPr>
                            <m:chr m:val="⃗"/>
                            <m:ctrlPr>
                              <a:rPr lang="en-US" altLang="zh-TW" b="0" i="1" smtClean="0">
                                <a:solidFill>
                                  <a:schemeClr val="accent1"/>
                                </a:solidFill>
                                <a:latin typeface="Cambria Math" panose="02040503050406030204" pitchFamily="18" charset="0"/>
                              </a:rPr>
                            </m:ctrlPr>
                          </m:accPr>
                          <m:e>
                            <m:r>
                              <a:rPr lang="en-US" altLang="zh-TW" b="0" i="1" smtClean="0">
                                <a:solidFill>
                                  <a:schemeClr val="accent1"/>
                                </a:solidFill>
                                <a:latin typeface="Cambria Math" panose="02040503050406030204" pitchFamily="18" charset="0"/>
                              </a:rPr>
                              <m:t>𝑢</m:t>
                            </m:r>
                          </m:e>
                        </m:acc>
                        <m:r>
                          <a:rPr lang="en-US" altLang="zh-TW" b="0" i="1" smtClean="0">
                            <a:solidFill>
                              <a:schemeClr val="accent1"/>
                            </a:solidFill>
                            <a:latin typeface="Cambria Math" panose="02040503050406030204" pitchFamily="18" charset="0"/>
                          </a:rPr>
                          <m:t> </m:t>
                        </m:r>
                      </m:e>
                    </m:d>
                  </m:oMath>
                </a14:m>
                <a:endParaRPr lang="en-US" altLang="zh-TW" dirty="0">
                  <a:solidFill>
                    <a:schemeClr val="accent1"/>
                  </a:solidFill>
                </a:endParaRPr>
              </a:p>
              <a:p>
                <a:pPr lvl="1"/>
                <a:endParaRPr lang="en-US" altLang="zh-TW" sz="200" i="1" dirty="0">
                  <a:solidFill>
                    <a:schemeClr val="accent1"/>
                  </a:solidFill>
                  <a:latin typeface="Cambria Math" panose="02040503050406030204" pitchFamily="18" charset="0"/>
                </a:endParaRPr>
              </a:p>
              <a:p>
                <a:pPr lvl="1"/>
                <a14:m>
                  <m:oMath xmlns:m="http://schemas.openxmlformats.org/officeDocument/2006/math">
                    <m:r>
                      <a:rPr lang="en-US" altLang="zh-TW" sz="2800" i="1" smtClean="0">
                        <a:solidFill>
                          <a:schemeClr val="accent1"/>
                        </a:solidFill>
                        <a:latin typeface="Cambria Math" panose="02040503050406030204" pitchFamily="18" charset="0"/>
                      </a:rPr>
                      <m:t>𝑁</m:t>
                    </m:r>
                    <m:r>
                      <a:rPr lang="en-US" altLang="zh-TW" sz="2800" i="1">
                        <a:latin typeface="Cambria Math" panose="02040503050406030204" pitchFamily="18" charset="0"/>
                      </a:rPr>
                      <m:t> </m:t>
                    </m:r>
                  </m:oMath>
                </a14:m>
                <a:r>
                  <a:rPr lang="en-US" altLang="zh-TW" sz="2800" dirty="0"/>
                  <a:t>is a finite set of </a:t>
                </a:r>
                <a14:m>
                  <m:oMath xmlns:m="http://schemas.openxmlformats.org/officeDocument/2006/math">
                    <m:r>
                      <a:rPr lang="en-US" altLang="zh-TW" sz="2800" b="0" i="1" smtClean="0">
                        <a:solidFill>
                          <a:schemeClr val="accent1"/>
                        </a:solidFill>
                        <a:latin typeface="Cambria Math" panose="02040503050406030204" pitchFamily="18" charset="0"/>
                      </a:rPr>
                      <m:t>𝑛</m:t>
                    </m:r>
                  </m:oMath>
                </a14:m>
                <a:r>
                  <a:rPr lang="en-US" altLang="zh-TW" sz="2800" dirty="0"/>
                  <a:t> agents, indexed by </a:t>
                </a:r>
                <a14:m>
                  <m:oMath xmlns:m="http://schemas.openxmlformats.org/officeDocument/2006/math">
                    <m:r>
                      <a:rPr lang="en-US" altLang="zh-TW" sz="2800" b="0" i="1" smtClean="0">
                        <a:solidFill>
                          <a:schemeClr val="accent1"/>
                        </a:solidFill>
                        <a:latin typeface="Cambria Math" panose="02040503050406030204" pitchFamily="18" charset="0"/>
                      </a:rPr>
                      <m:t>𝑖</m:t>
                    </m:r>
                    <m:r>
                      <a:rPr lang="en-US" altLang="zh-TW" sz="2800" b="0" i="1" smtClean="0">
                        <a:solidFill>
                          <a:schemeClr val="accent1"/>
                        </a:solidFill>
                        <a:latin typeface="Cambria Math" panose="02040503050406030204" pitchFamily="18" charset="0"/>
                      </a:rPr>
                      <m:t>∈</m:t>
                    </m:r>
                    <m:r>
                      <m:rPr>
                        <m:lit/>
                      </m:rPr>
                      <a:rPr lang="en-US" altLang="zh-TW" sz="2800" b="0" i="1" smtClean="0">
                        <a:solidFill>
                          <a:schemeClr val="accent1"/>
                        </a:solidFill>
                        <a:latin typeface="Cambria Math" panose="02040503050406030204" pitchFamily="18" charset="0"/>
                      </a:rPr>
                      <m:t>{</m:t>
                    </m:r>
                    <m:r>
                      <a:rPr lang="en-US" altLang="zh-TW" sz="2800" b="0" i="1" smtClean="0">
                        <a:solidFill>
                          <a:schemeClr val="accent1"/>
                        </a:solidFill>
                        <a:latin typeface="Cambria Math" panose="02040503050406030204" pitchFamily="18" charset="0"/>
                      </a:rPr>
                      <m:t>1,…,</m:t>
                    </m:r>
                    <m:r>
                      <a:rPr lang="en-US" altLang="zh-TW" sz="2800" b="0" i="1" smtClean="0">
                        <a:solidFill>
                          <a:schemeClr val="accent1"/>
                        </a:solidFill>
                        <a:latin typeface="Cambria Math" panose="02040503050406030204" pitchFamily="18" charset="0"/>
                      </a:rPr>
                      <m:t>𝑛</m:t>
                    </m:r>
                    <m:r>
                      <m:rPr>
                        <m:lit/>
                      </m:rPr>
                      <a:rPr lang="en-US" altLang="zh-TW" sz="2800" b="0" i="1" smtClean="0">
                        <a:solidFill>
                          <a:schemeClr val="accent1"/>
                        </a:solidFill>
                        <a:latin typeface="Cambria Math" panose="02040503050406030204" pitchFamily="18" charset="0"/>
                      </a:rPr>
                      <m:t>}</m:t>
                    </m:r>
                  </m:oMath>
                </a14:m>
                <a:endParaRPr lang="en-US" altLang="zh-TW" sz="2800" b="0" dirty="0">
                  <a:solidFill>
                    <a:schemeClr val="accent1"/>
                  </a:solidFill>
                </a:endParaRPr>
              </a:p>
              <a:p>
                <a:pPr lvl="1"/>
                <a:endParaRPr lang="en-US" altLang="zh-TW" sz="200" b="0" i="1" dirty="0">
                  <a:latin typeface="Cambria Math" panose="02040503050406030204" pitchFamily="18" charset="0"/>
                </a:endParaRPr>
              </a:p>
              <a:p>
                <a:pPr lvl="1"/>
                <a14:m>
                  <m:oMath xmlns:m="http://schemas.openxmlformats.org/officeDocument/2006/math">
                    <m:r>
                      <a:rPr lang="en-US" altLang="zh-TW" sz="2800" b="0" i="1" smtClean="0">
                        <a:solidFill>
                          <a:schemeClr val="accent1"/>
                        </a:solidFill>
                        <a:latin typeface="Cambria Math" panose="02040503050406030204" pitchFamily="18" charset="0"/>
                      </a:rPr>
                      <m:t>𝐴</m:t>
                    </m:r>
                    <m:r>
                      <a:rPr lang="en-US" altLang="zh-TW" sz="2800" b="0" i="1" smtClean="0">
                        <a:latin typeface="Cambria Math" panose="02040503050406030204" pitchFamily="18" charset="0"/>
                      </a:rPr>
                      <m:t>=</m:t>
                    </m:r>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1</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2</m:t>
                        </m:r>
                      </m:sub>
                    </m:sSub>
                    <m:r>
                      <a:rPr lang="en-US" altLang="zh-TW" sz="2800" b="0" i="1" smtClean="0">
                        <a:solidFill>
                          <a:schemeClr val="accent1"/>
                        </a:solidFill>
                        <a:latin typeface="Cambria Math" panose="02040503050406030204" pitchFamily="18" charset="0"/>
                        <a:ea typeface="Cambria Math" panose="02040503050406030204" pitchFamily="18" charset="0"/>
                      </a:rPr>
                      <m:t>⋯×</m:t>
                    </m:r>
                    <m:sSub>
                      <m:sSubPr>
                        <m:ctrlPr>
                          <a:rPr lang="en-US" altLang="zh-TW" sz="2800" b="0" i="1" smtClean="0">
                            <a:solidFill>
                              <a:schemeClr val="accent1"/>
                            </a:solidFill>
                            <a:latin typeface="Cambria Math" panose="02040503050406030204" pitchFamily="18" charset="0"/>
                            <a:ea typeface="Cambria Math" panose="02040503050406030204" pitchFamily="18" charset="0"/>
                          </a:rPr>
                        </m:ctrlPr>
                      </m:sSubPr>
                      <m:e>
                        <m:r>
                          <a:rPr lang="en-US" altLang="zh-TW" sz="2800" b="0" i="1" smtClean="0">
                            <a:solidFill>
                              <a:schemeClr val="accent1"/>
                            </a:solidFill>
                            <a:latin typeface="Cambria Math" panose="02040503050406030204" pitchFamily="18" charset="0"/>
                            <a:ea typeface="Cambria Math" panose="02040503050406030204" pitchFamily="18" charset="0"/>
                          </a:rPr>
                          <m:t>𝐴</m:t>
                        </m:r>
                      </m:e>
                      <m:sub>
                        <m:r>
                          <a:rPr lang="en-US" altLang="zh-TW" sz="2800" b="0" i="1" smtClean="0">
                            <a:solidFill>
                              <a:schemeClr val="accent1"/>
                            </a:solidFill>
                            <a:latin typeface="Cambria Math" panose="02040503050406030204" pitchFamily="18" charset="0"/>
                            <a:ea typeface="Cambria Math" panose="02040503050406030204" pitchFamily="18" charset="0"/>
                          </a:rPr>
                          <m:t>𝑛</m:t>
                        </m:r>
                      </m:sub>
                    </m:sSub>
                  </m:oMath>
                </a14:m>
                <a:r>
                  <a:rPr lang="en-US" altLang="zh-TW" sz="2800" dirty="0"/>
                  <a:t>, where </a:t>
                </a:r>
                <a14:m>
                  <m:oMath xmlns:m="http://schemas.openxmlformats.org/officeDocument/2006/math">
                    <m:sSub>
                      <m:sSubPr>
                        <m:ctrlPr>
                          <a:rPr lang="en-US" altLang="zh-TW" sz="2800" b="0" i="1" smtClean="0">
                            <a:solidFill>
                              <a:schemeClr val="accent1"/>
                            </a:solidFill>
                            <a:latin typeface="Cambria Math" panose="02040503050406030204" pitchFamily="18" charset="0"/>
                          </a:rPr>
                        </m:ctrlPr>
                      </m:sSubPr>
                      <m:e>
                        <m:r>
                          <a:rPr lang="en-US" altLang="zh-TW" sz="2800" b="0" i="1" smtClean="0">
                            <a:solidFill>
                              <a:schemeClr val="accent1"/>
                            </a:solidFill>
                            <a:latin typeface="Cambria Math" panose="02040503050406030204" pitchFamily="18" charset="0"/>
                          </a:rPr>
                          <m:t>𝐴</m:t>
                        </m:r>
                      </m:e>
                      <m:sub>
                        <m:r>
                          <a:rPr lang="en-US" altLang="zh-TW" sz="2800" b="0" i="1" smtClean="0">
                            <a:solidFill>
                              <a:schemeClr val="accent1"/>
                            </a:solidFill>
                            <a:latin typeface="Cambria Math" panose="02040503050406030204" pitchFamily="18" charset="0"/>
                          </a:rPr>
                          <m:t>𝑖</m:t>
                        </m:r>
                      </m:sub>
                    </m:sSub>
                  </m:oMath>
                </a14:m>
                <a:r>
                  <a:rPr lang="en-US" altLang="zh-TW" sz="2800" dirty="0"/>
                  <a:t> is a finite set of actions available to agent </a:t>
                </a:r>
                <a:r>
                  <a:rPr lang="en-US" altLang="zh-TW" sz="2800" i="1" dirty="0" err="1">
                    <a:solidFill>
                      <a:schemeClr val="accent1"/>
                    </a:solidFill>
                  </a:rPr>
                  <a:t>i</a:t>
                </a:r>
                <a:endParaRPr lang="en-US" altLang="zh-TW" sz="2800" i="1" dirty="0">
                  <a:solidFill>
                    <a:schemeClr val="accent1"/>
                  </a:solidFill>
                </a:endParaRPr>
              </a:p>
              <a:p>
                <a:pPr lvl="1"/>
                <a:endParaRPr lang="en-US" altLang="zh-TW" sz="200" b="0" i="1" dirty="0">
                  <a:latin typeface="Cambria Math" charset="0"/>
                </a:endParaRPr>
              </a:p>
              <a:p>
                <a:pPr lvl="1"/>
                <a14:m>
                  <m:oMath xmlns:m="http://schemas.openxmlformats.org/officeDocument/2006/math">
                    <m:acc>
                      <m:accPr>
                        <m:chr m:val="⃗"/>
                        <m:ctrlPr>
                          <a:rPr lang="en-US" altLang="zh-TW" sz="2800" b="0" i="1" smtClean="0">
                            <a:solidFill>
                              <a:schemeClr val="accent1"/>
                            </a:solidFill>
                            <a:latin typeface="Cambria Math" panose="02040503050406030204" pitchFamily="18" charset="0"/>
                          </a:rPr>
                        </m:ctrlPr>
                      </m:accPr>
                      <m:e>
                        <m:r>
                          <a:rPr lang="en-US" altLang="zh-TW" sz="2800" b="0" i="1" smtClean="0">
                            <a:solidFill>
                              <a:schemeClr val="accent1"/>
                            </a:solidFill>
                            <a:latin typeface="Cambria Math" panose="02040503050406030204" pitchFamily="18" charset="0"/>
                          </a:rPr>
                          <m:t>𝑢</m:t>
                        </m:r>
                      </m:e>
                    </m:acc>
                    <m:r>
                      <a:rPr lang="en-US" altLang="zh-TW" sz="2800" b="0" i="1" dirty="0" smtClean="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1</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2</m:t>
                        </m:r>
                      </m:sub>
                    </m:sSub>
                    <m:r>
                      <a:rPr lang="en-US" altLang="zh-TW" sz="2800" i="1" dirty="0">
                        <a:solidFill>
                          <a:schemeClr val="accent1"/>
                        </a:solidFill>
                        <a:latin typeface="Cambria Math" panose="02040503050406030204" pitchFamily="18" charset="0"/>
                      </a:rPr>
                      <m:t>,…,</m:t>
                    </m:r>
                    <m:sSub>
                      <m:sSubPr>
                        <m:ctrlPr>
                          <a:rPr lang="en-US" altLang="zh-TW" sz="2800" i="1" dirty="0">
                            <a:solidFill>
                              <a:schemeClr val="accent1"/>
                            </a:solidFill>
                            <a:latin typeface="Cambria Math" panose="02040503050406030204" pitchFamily="18" charset="0"/>
                          </a:rPr>
                        </m:ctrlPr>
                      </m:sSubPr>
                      <m:e>
                        <m:r>
                          <a:rPr lang="en-US" altLang="zh-TW" sz="2800" i="1" dirty="0">
                            <a:solidFill>
                              <a:schemeClr val="accent1"/>
                            </a:solidFill>
                            <a:latin typeface="Cambria Math" panose="02040503050406030204" pitchFamily="18" charset="0"/>
                          </a:rPr>
                          <m:t>𝑢</m:t>
                        </m:r>
                      </m:e>
                      <m:sub>
                        <m:r>
                          <a:rPr lang="en-US" altLang="zh-TW" sz="2800" i="1" dirty="0">
                            <a:solidFill>
                              <a:schemeClr val="accent1"/>
                            </a:solidFill>
                            <a:latin typeface="Cambria Math" panose="02040503050406030204" pitchFamily="18" charset="0"/>
                          </a:rPr>
                          <m:t>𝑛</m:t>
                        </m:r>
                      </m:sub>
                    </m:sSub>
                    <m:r>
                      <a:rPr lang="en-US" altLang="zh-TW" sz="2800" b="0" i="1" dirty="0" smtClean="0">
                        <a:solidFill>
                          <a:schemeClr val="accent1"/>
                        </a:solidFill>
                        <a:latin typeface="Cambria Math" panose="02040503050406030204" pitchFamily="18" charset="0"/>
                      </a:rPr>
                      <m:t>}</m:t>
                    </m:r>
                    <m:r>
                      <a:rPr lang="en-US" altLang="zh-TW" sz="2800" b="0" i="0" dirty="0" smtClean="0">
                        <a:latin typeface="Cambria Math" panose="02040503050406030204" pitchFamily="18" charset="0"/>
                      </a:rPr>
                      <m:t>,</m:t>
                    </m:r>
                  </m:oMath>
                </a14:m>
                <a:r>
                  <a:rPr lang="en-US" sz="2800" dirty="0"/>
                  <a:t> where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𝐴</m:t>
                    </m:r>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ea typeface="Cambria Math" panose="02040503050406030204" pitchFamily="18" charset="0"/>
                      </a:rPr>
                      <m:t>ℝ</m:t>
                    </m:r>
                  </m:oMath>
                </a14:m>
                <a:r>
                  <a:rPr lang="en-US" sz="2800" dirty="0"/>
                  <a:t> is a real-valued utility function for agent </a:t>
                </a:r>
                <a:r>
                  <a:rPr lang="en-US" sz="2800" i="1" dirty="0" err="1">
                    <a:solidFill>
                      <a:schemeClr val="accent1"/>
                    </a:solidFill>
                  </a:rPr>
                  <a:t>i</a:t>
                </a:r>
                <a:endParaRPr lang="en-US" sz="2800" i="1" dirty="0">
                  <a:solidFill>
                    <a:schemeClr val="accent1"/>
                  </a:solidFill>
                </a:endParaRPr>
              </a:p>
            </p:txBody>
          </p:sp>
        </mc:Choice>
        <mc:Fallback xmlns="">
          <p:sp>
            <p:nvSpPr>
              <p:cNvPr id="3" name="Content Placeholder 2">
                <a:extLst>
                  <a:ext uri="{FF2B5EF4-FFF2-40B4-BE49-F238E27FC236}">
                    <a16:creationId xmlns:a16="http://schemas.microsoft.com/office/drawing/2014/main" id="{4295AFF0-033E-0842-9811-D5F044D5578F}"/>
                  </a:ext>
                </a:extLst>
              </p:cNvPr>
              <p:cNvSpPr>
                <a:spLocks noGrp="1" noRot="1" noChangeAspect="1" noMove="1" noResize="1" noEditPoints="1" noAdjustHandles="1" noChangeArrowheads="1" noChangeShapeType="1" noTextEdit="1"/>
              </p:cNvSpPr>
              <p:nvPr>
                <p:ph idx="1"/>
              </p:nvPr>
            </p:nvSpPr>
            <p:spPr>
              <a:xfrm>
                <a:off x="419100" y="1865381"/>
                <a:ext cx="11353800" cy="4351338"/>
              </a:xfrm>
              <a:blipFill>
                <a:blip r:embed="rId2"/>
                <a:stretch>
                  <a:fillRect l="-1007" t="-2326" r="-671"/>
                </a:stretch>
              </a:blipFill>
            </p:spPr>
            <p:txBody>
              <a:bodyPr/>
              <a:lstStyle/>
              <a:p>
                <a:r>
                  <a:rPr lang="en-US">
                    <a:noFill/>
                  </a:rPr>
                  <a:t> </a:t>
                </a:r>
              </a:p>
            </p:txBody>
          </p:sp>
        </mc:Fallback>
      </mc:AlternateContent>
    </p:spTree>
    <p:extLst>
      <p:ext uri="{BB962C8B-B14F-4D97-AF65-F5344CB8AC3E}">
        <p14:creationId xmlns:p14="http://schemas.microsoft.com/office/powerpoint/2010/main" val="3530817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79D6-2C29-E148-8489-F50A70AE33C9}"/>
              </a:ext>
            </a:extLst>
          </p:cNvPr>
          <p:cNvSpPr>
            <a:spLocks noGrp="1"/>
          </p:cNvSpPr>
          <p:nvPr>
            <p:ph type="title"/>
          </p:nvPr>
        </p:nvSpPr>
        <p:spPr/>
        <p:txBody>
          <a:bodyPr/>
          <a:lstStyle/>
          <a:p>
            <a:r>
              <a:rPr lang="en-US" dirty="0"/>
              <a:t>Example 2: Coordination Game</a:t>
            </a:r>
          </a:p>
        </p:txBody>
      </p:sp>
      <p:sp>
        <p:nvSpPr>
          <p:cNvPr id="3" name="Content Placeholder 2">
            <a:extLst>
              <a:ext uri="{FF2B5EF4-FFF2-40B4-BE49-F238E27FC236}">
                <a16:creationId xmlns:a16="http://schemas.microsoft.com/office/drawing/2014/main" id="{17C5DDB6-E31A-2B40-A21E-461BDA91A399}"/>
              </a:ext>
            </a:extLst>
          </p:cNvPr>
          <p:cNvSpPr>
            <a:spLocks noGrp="1"/>
          </p:cNvSpPr>
          <p:nvPr>
            <p:ph idx="1"/>
          </p:nvPr>
        </p:nvSpPr>
        <p:spPr/>
        <p:txBody>
          <a:bodyPr/>
          <a:lstStyle/>
          <a:p>
            <a:r>
              <a:rPr lang="en-US" dirty="0"/>
              <a:t>Two friends A and B are deciding what to do on Friday night</a:t>
            </a:r>
          </a:p>
          <a:p>
            <a:pPr lvl="1"/>
            <a:r>
              <a:rPr lang="en-US" dirty="0"/>
              <a:t>A prefers to go to the movie</a:t>
            </a:r>
          </a:p>
          <a:p>
            <a:pPr lvl="1"/>
            <a:r>
              <a:rPr lang="en-US" dirty="0"/>
              <a:t>B prefers to go to the bar</a:t>
            </a:r>
          </a:p>
          <a:p>
            <a:pPr lvl="1"/>
            <a:r>
              <a:rPr lang="en-US" dirty="0"/>
              <a:t>Both prefer to do something together than doing something separately</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3746377680"/>
              </p:ext>
            </p:extLst>
          </p:nvPr>
        </p:nvGraphicFramePr>
        <p:xfrm>
          <a:off x="3075432" y="4001294"/>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
        <p:nvSpPr>
          <p:cNvPr id="5" name="TextBox 4">
            <a:extLst>
              <a:ext uri="{FF2B5EF4-FFF2-40B4-BE49-F238E27FC236}">
                <a16:creationId xmlns:a16="http://schemas.microsoft.com/office/drawing/2014/main" id="{C895923B-28BF-3A45-B19D-ED39137E40EC}"/>
              </a:ext>
            </a:extLst>
          </p:cNvPr>
          <p:cNvSpPr txBox="1"/>
          <p:nvPr/>
        </p:nvSpPr>
        <p:spPr>
          <a:xfrm>
            <a:off x="2438400" y="4535424"/>
            <a:ext cx="421910" cy="584775"/>
          </a:xfrm>
          <a:prstGeom prst="rect">
            <a:avLst/>
          </a:prstGeom>
          <a:noFill/>
        </p:spPr>
        <p:txBody>
          <a:bodyPr wrap="none" rtlCol="0">
            <a:spAutoFit/>
          </a:bodyPr>
          <a:lstStyle/>
          <a:p>
            <a:r>
              <a:rPr lang="en-US" sz="3200" dirty="0"/>
              <a:t>A</a:t>
            </a:r>
            <a:endParaRPr lang="en-US" dirty="0"/>
          </a:p>
        </p:txBody>
      </p:sp>
      <p:sp>
        <p:nvSpPr>
          <p:cNvPr id="6" name="TextBox 5">
            <a:extLst>
              <a:ext uri="{FF2B5EF4-FFF2-40B4-BE49-F238E27FC236}">
                <a16:creationId xmlns:a16="http://schemas.microsoft.com/office/drawing/2014/main" id="{C543F204-69CB-4A41-AC45-A7127CE79707}"/>
              </a:ext>
            </a:extLst>
          </p:cNvPr>
          <p:cNvSpPr txBox="1"/>
          <p:nvPr/>
        </p:nvSpPr>
        <p:spPr>
          <a:xfrm>
            <a:off x="6199632" y="3416519"/>
            <a:ext cx="421910" cy="584775"/>
          </a:xfrm>
          <a:prstGeom prst="rect">
            <a:avLst/>
          </a:prstGeom>
          <a:noFill/>
        </p:spPr>
        <p:txBody>
          <a:bodyPr wrap="none" rtlCol="0">
            <a:spAutoFit/>
          </a:bodyPr>
          <a:lstStyle/>
          <a:p>
            <a:r>
              <a:rPr lang="en-US" sz="3200" dirty="0"/>
              <a:t>B</a:t>
            </a:r>
            <a:endParaRPr lang="en-US" dirty="0"/>
          </a:p>
        </p:txBody>
      </p:sp>
      <p:sp>
        <p:nvSpPr>
          <p:cNvPr id="7" name="TextBox 6">
            <a:extLst>
              <a:ext uri="{FF2B5EF4-FFF2-40B4-BE49-F238E27FC236}">
                <a16:creationId xmlns:a16="http://schemas.microsoft.com/office/drawing/2014/main" id="{A06C3934-7F51-CD4A-A9F3-132754BEC21C}"/>
              </a:ext>
            </a:extLst>
          </p:cNvPr>
          <p:cNvSpPr txBox="1"/>
          <p:nvPr/>
        </p:nvSpPr>
        <p:spPr>
          <a:xfrm>
            <a:off x="2211713" y="5658391"/>
            <a:ext cx="8397748" cy="492443"/>
          </a:xfrm>
          <a:prstGeom prst="rect">
            <a:avLst/>
          </a:prstGeom>
          <a:noFill/>
        </p:spPr>
        <p:txBody>
          <a:bodyPr wrap="none" rtlCol="0">
            <a:spAutoFit/>
          </a:bodyPr>
          <a:lstStyle/>
          <a:p>
            <a:r>
              <a:rPr lang="en-US" sz="2600" dirty="0"/>
              <a:t>What is the “solution” of the game: what should A and B do?</a:t>
            </a:r>
          </a:p>
        </p:txBody>
      </p:sp>
      <p:sp>
        <p:nvSpPr>
          <p:cNvPr id="8" name="TextBox 7">
            <a:extLst>
              <a:ext uri="{FF2B5EF4-FFF2-40B4-BE49-F238E27FC236}">
                <a16:creationId xmlns:a16="http://schemas.microsoft.com/office/drawing/2014/main" id="{A06C3934-7F51-CD4A-A9F3-132754BEC21C}"/>
              </a:ext>
            </a:extLst>
          </p:cNvPr>
          <p:cNvSpPr txBox="1"/>
          <p:nvPr/>
        </p:nvSpPr>
        <p:spPr>
          <a:xfrm>
            <a:off x="2092770" y="6232076"/>
            <a:ext cx="8635634" cy="492443"/>
          </a:xfrm>
          <a:prstGeom prst="rect">
            <a:avLst/>
          </a:prstGeom>
          <a:noFill/>
        </p:spPr>
        <p:txBody>
          <a:bodyPr wrap="none" rtlCol="0">
            <a:spAutoFit/>
          </a:bodyPr>
          <a:lstStyle/>
          <a:p>
            <a:r>
              <a:rPr lang="en-US" sz="2600" dirty="0"/>
              <a:t>(Movie, Movie) and (Bar, Bar) seem to be two </a:t>
            </a:r>
            <a:r>
              <a:rPr lang="en-US" sz="2600" b="1" i="1" dirty="0"/>
              <a:t>stable</a:t>
            </a:r>
            <a:r>
              <a:rPr lang="en-US" sz="2600" dirty="0"/>
              <a:t> outcomes</a:t>
            </a:r>
          </a:p>
        </p:txBody>
      </p:sp>
      <p:sp>
        <p:nvSpPr>
          <p:cNvPr id="9" name="Rounded Rectangular Callout 8"/>
          <p:cNvSpPr/>
          <p:nvPr/>
        </p:nvSpPr>
        <p:spPr>
          <a:xfrm>
            <a:off x="8852452" y="4161183"/>
            <a:ext cx="2716469" cy="1310663"/>
          </a:xfrm>
          <a:prstGeom prst="wedgeRoundRectCallout">
            <a:avLst>
              <a:gd name="adj1" fmla="val -54038"/>
              <a:gd name="adj2" fmla="val 1080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“Nash equilibrium” of this game</a:t>
            </a:r>
          </a:p>
        </p:txBody>
      </p:sp>
    </p:spTree>
    <p:extLst>
      <p:ext uri="{BB962C8B-B14F-4D97-AF65-F5344CB8AC3E}">
        <p14:creationId xmlns:p14="http://schemas.microsoft.com/office/powerpoint/2010/main" val="318472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Rock, Paper, Scissors</a:t>
            </a:r>
          </a:p>
        </p:txBody>
      </p:sp>
      <p:sp>
        <p:nvSpPr>
          <p:cNvPr id="3" name="Content Placeholder 2"/>
          <p:cNvSpPr>
            <a:spLocks noGrp="1"/>
          </p:cNvSpPr>
          <p:nvPr>
            <p:ph idx="1"/>
          </p:nvPr>
        </p:nvSpPr>
        <p:spPr/>
        <p:txBody>
          <a:bodyPr/>
          <a:lstStyle/>
          <a:p>
            <a:r>
              <a:rPr lang="en-US" dirty="0"/>
              <a:t>A zero-sum game</a:t>
            </a:r>
          </a:p>
        </p:txBody>
      </p:sp>
      <p:graphicFrame>
        <p:nvGraphicFramePr>
          <p:cNvPr id="4" name="Group 23">
            <a:extLst>
              <a:ext uri="{FF2B5EF4-FFF2-40B4-BE49-F238E27FC236}">
                <a16:creationId xmlns:a16="http://schemas.microsoft.com/office/drawing/2014/main" id="{563BEC73-A849-864D-A86B-614DFE64547D}"/>
              </a:ext>
            </a:extLst>
          </p:cNvPr>
          <p:cNvGraphicFramePr>
            <a:graphicFrameLocks noGrp="1"/>
          </p:cNvGraphicFramePr>
          <p:nvPr>
            <p:extLst>
              <p:ext uri="{D42A27DB-BD31-4B8C-83A1-F6EECF244321}">
                <p14:modId xmlns:p14="http://schemas.microsoft.com/office/powerpoint/2010/main" val="1649061424"/>
              </p:ext>
            </p:extLst>
          </p:nvPr>
        </p:nvGraphicFramePr>
        <p:xfrm>
          <a:off x="1935746" y="2477295"/>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1152939" y="4807763"/>
            <a:ext cx="4448462" cy="523220"/>
          </a:xfrm>
          <a:prstGeom prst="rect">
            <a:avLst/>
          </a:prstGeom>
          <a:noFill/>
        </p:spPr>
        <p:txBody>
          <a:bodyPr wrap="none" rtlCol="0">
            <a:spAutoFit/>
          </a:bodyPr>
          <a:lstStyle/>
          <a:p>
            <a:r>
              <a:rPr lang="en-US" sz="2800" dirty="0"/>
              <a:t>Is there a dominant strategy?</a:t>
            </a:r>
          </a:p>
        </p:txBody>
      </p:sp>
      <p:sp>
        <p:nvSpPr>
          <p:cNvPr id="6" name="TextBox 5"/>
          <p:cNvSpPr txBox="1"/>
          <p:nvPr/>
        </p:nvSpPr>
        <p:spPr>
          <a:xfrm>
            <a:off x="1152939" y="5465920"/>
            <a:ext cx="4971554" cy="523220"/>
          </a:xfrm>
          <a:prstGeom prst="rect">
            <a:avLst/>
          </a:prstGeom>
          <a:noFill/>
        </p:spPr>
        <p:txBody>
          <a:bodyPr wrap="none" rtlCol="0">
            <a:spAutoFit/>
          </a:bodyPr>
          <a:lstStyle/>
          <a:p>
            <a:r>
              <a:rPr lang="en-US" sz="2800" dirty="0"/>
              <a:t>Are there stable pairs of actions?</a:t>
            </a:r>
          </a:p>
        </p:txBody>
      </p:sp>
      <p:sp>
        <p:nvSpPr>
          <p:cNvPr id="7" name="TextBox 6"/>
          <p:cNvSpPr txBox="1"/>
          <p:nvPr/>
        </p:nvSpPr>
        <p:spPr>
          <a:xfrm>
            <a:off x="1152939" y="6144201"/>
            <a:ext cx="5886740" cy="523220"/>
          </a:xfrm>
          <a:prstGeom prst="rect">
            <a:avLst/>
          </a:prstGeom>
          <a:noFill/>
        </p:spPr>
        <p:txBody>
          <a:bodyPr wrap="none" rtlCol="0">
            <a:spAutoFit/>
          </a:bodyPr>
          <a:lstStyle/>
          <a:p>
            <a:r>
              <a:rPr lang="en-US" sz="2800" dirty="0"/>
              <a:t>Need a more general solution concept.</a:t>
            </a:r>
          </a:p>
        </p:txBody>
      </p:sp>
    </p:spTree>
    <p:extLst>
      <p:ext uri="{BB962C8B-B14F-4D97-AF65-F5344CB8AC3E}">
        <p14:creationId xmlns:p14="http://schemas.microsoft.com/office/powerpoint/2010/main" val="132880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A445B-0D97-674B-8D4B-66896F4C76C4}"/>
              </a:ext>
            </a:extLst>
          </p:cNvPr>
          <p:cNvSpPr>
            <a:spLocks noGrp="1"/>
          </p:cNvSpPr>
          <p:nvPr>
            <p:ph type="title"/>
          </p:nvPr>
        </p:nvSpPr>
        <p:spPr/>
        <p:txBody>
          <a:bodyPr/>
          <a:lstStyle/>
          <a:p>
            <a:r>
              <a:rPr lang="en-US" dirty="0"/>
              <a:t>Definitions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1F4607-E1BD-DC47-924D-B7784BBCBDF4}"/>
                  </a:ext>
                </a:extLst>
              </p:cNvPr>
              <p:cNvSpPr>
                <a:spLocks noGrp="1"/>
              </p:cNvSpPr>
              <p:nvPr>
                <p:ph idx="1"/>
              </p:nvPr>
            </p:nvSpPr>
            <p:spPr/>
            <p:txBody>
              <a:bodyPr>
                <a:normAutofit/>
              </a:bodyPr>
              <a:lstStyle/>
              <a:p>
                <a:r>
                  <a:rPr lang="en-US" dirty="0"/>
                  <a:t>Mixed strategy </a:t>
                </a:r>
              </a:p>
              <a:p>
                <a:pPr lvl="1"/>
                <a:r>
                  <a:rPr lang="en-US" sz="2800" dirty="0"/>
                  <a:t>Instead of deterministic actions, think about </a:t>
                </a:r>
                <a:r>
                  <a:rPr lang="en-US" sz="2800" dirty="0">
                    <a:solidFill>
                      <a:schemeClr val="accent2"/>
                    </a:solidFill>
                  </a:rPr>
                  <a:t>randomized</a:t>
                </a:r>
                <a:r>
                  <a:rPr lang="en-US" sz="2800" dirty="0"/>
                  <a:t> actions</a:t>
                </a:r>
              </a:p>
              <a:p>
                <a:pPr lvl="1"/>
                <a:endParaRPr lang="en-US" sz="2800" dirty="0"/>
              </a:p>
              <a:p>
                <a:pPr lvl="1"/>
                <a:r>
                  <a:rPr lang="en-US" sz="2800" dirty="0"/>
                  <a:t>Let </a:t>
                </a:r>
                <a14:m>
                  <m:oMath xmlns:m="http://schemas.openxmlformats.org/officeDocument/2006/math">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𝐴</m:t>
                        </m:r>
                      </m:e>
                      <m:sub>
                        <m:r>
                          <a:rPr lang="en-US" sz="2800" i="1">
                            <a:solidFill>
                              <a:schemeClr val="accent1"/>
                            </a:solidFill>
                            <a:latin typeface="Cambria Math" panose="02040503050406030204" pitchFamily="18" charset="0"/>
                          </a:rPr>
                          <m:t>𝑖</m:t>
                        </m:r>
                      </m:sub>
                    </m:sSub>
                  </m:oMath>
                </a14:m>
                <a:r>
                  <a:rPr lang="en-US" sz="2800" dirty="0"/>
                  <a:t> be the set of actions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can take</a:t>
                </a:r>
              </a:p>
              <a:p>
                <a:pPr lvl="1"/>
                <a:r>
                  <a:rPr lang="en-US" sz="2800" dirty="0"/>
                  <a:t>Let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be the set of all probability distributions over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𝐴</m:t>
                        </m:r>
                      </m:e>
                      <m:sub>
                        <m:r>
                          <a:rPr lang="en-US" sz="2800" b="0" i="1" smtClean="0">
                            <a:solidFill>
                              <a:schemeClr val="accent1"/>
                            </a:solidFill>
                            <a:latin typeface="Cambria Math" panose="02040503050406030204" pitchFamily="18" charset="0"/>
                          </a:rPr>
                          <m:t>𝑖</m:t>
                        </m:r>
                      </m:sub>
                    </m:sSub>
                  </m:oMath>
                </a14:m>
                <a:endParaRPr lang="en-US" sz="2800" dirty="0"/>
              </a:p>
              <a:p>
                <a:pPr lvl="1"/>
                <a:r>
                  <a:rPr lang="en-US" sz="2800" dirty="0"/>
                  <a:t>Each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t>mixed strategy</a:t>
                </a:r>
                <a:r>
                  <a:rPr lang="en-US" sz="2800" dirty="0"/>
                  <a:t>, where</a:t>
                </a:r>
              </a:p>
              <a:p>
                <a:pPr lvl="2"/>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denotes the probability for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choosing action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𝑎</m:t>
                        </m:r>
                      </m:e>
                      <m:sub>
                        <m:r>
                          <a:rPr lang="en-US" sz="2800" b="0" i="1" smtClean="0">
                            <a:solidFill>
                              <a:schemeClr val="accent1"/>
                            </a:solidFill>
                            <a:latin typeface="Cambria Math" panose="02040503050406030204" pitchFamily="18" charset="0"/>
                          </a:rPr>
                          <m:t>𝑖</m:t>
                        </m:r>
                      </m:sub>
                    </m:sSub>
                  </m:oMath>
                </a14:m>
                <a:endParaRPr lang="en-US" sz="2800" dirty="0"/>
              </a:p>
              <a:p>
                <a:endParaRPr lang="en-US" sz="3600" dirty="0"/>
              </a:p>
              <a:p>
                <a:r>
                  <a:rPr lang="en-US" dirty="0"/>
                  <a:t>Payoffs can be calculated using expected utility</a:t>
                </a:r>
              </a:p>
              <a:p>
                <a:pPr lvl="1"/>
                <a:endParaRPr lang="en-US" dirty="0"/>
              </a:p>
            </p:txBody>
          </p:sp>
        </mc:Choice>
        <mc:Fallback xmlns="">
          <p:sp>
            <p:nvSpPr>
              <p:cNvPr id="3" name="Content Placeholder 2">
                <a:extLst>
                  <a:ext uri="{FF2B5EF4-FFF2-40B4-BE49-F238E27FC236}">
                    <a16:creationId xmlns:a16="http://schemas.microsoft.com/office/drawing/2014/main" id="{0E1F4607-E1BD-DC47-924D-B7784BBCBDF4}"/>
                  </a:ext>
                </a:extLst>
              </p:cNvPr>
              <p:cNvSpPr>
                <a:spLocks noGrp="1" noRot="1" noChangeAspect="1" noMove="1" noResize="1" noEditPoints="1" noAdjustHandles="1" noChangeArrowheads="1" noChangeShapeType="1" noTextEdit="1"/>
              </p:cNvSpPr>
              <p:nvPr>
                <p:ph idx="1"/>
              </p:nvPr>
            </p:nvSpPr>
            <p:spPr>
              <a:blipFill>
                <a:blip r:embed="rId2"/>
                <a:stretch>
                  <a:fillRect l="-1086" t="-2326" b="-2326"/>
                </a:stretch>
              </a:blipFill>
            </p:spPr>
            <p:txBody>
              <a:bodyPr/>
              <a:lstStyle/>
              <a:p>
                <a:r>
                  <a:rPr lang="en-US">
                    <a:noFill/>
                  </a:rPr>
                  <a:t> </a:t>
                </a:r>
              </a:p>
            </p:txBody>
          </p:sp>
        </mc:Fallback>
      </mc:AlternateContent>
    </p:spTree>
    <p:extLst>
      <p:ext uri="{BB962C8B-B14F-4D97-AF65-F5344CB8AC3E}">
        <p14:creationId xmlns:p14="http://schemas.microsoft.com/office/powerpoint/2010/main" val="866957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ED19-40E4-304B-9906-B892104595F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E8E0B-4616-FC41-B3A9-439D0D0472E7}"/>
                  </a:ext>
                </a:extLst>
              </p:cNvPr>
              <p:cNvSpPr>
                <a:spLocks noGrp="1"/>
              </p:cNvSpPr>
              <p:nvPr>
                <p:ph idx="1"/>
              </p:nvPr>
            </p:nvSpPr>
            <p:spPr>
              <a:xfrm>
                <a:off x="838200" y="1825625"/>
                <a:ext cx="10975848" cy="4351338"/>
              </a:xfrm>
            </p:spPr>
            <p:txBody>
              <a:bodyPr>
                <a:noAutofit/>
              </a:bodyPr>
              <a:lstStyle/>
              <a:p>
                <a:r>
                  <a:rPr lang="en-US" dirty="0"/>
                  <a:t>Best response</a:t>
                </a:r>
              </a:p>
              <a:p>
                <a:pPr lvl="1"/>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 a strategy profile, i.e., the set of strategies for all agents</a:t>
                </a:r>
              </a:p>
              <a:p>
                <a:pPr lvl="1"/>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the strategies of all agents except agent </a:t>
                </a:r>
                <a14:m>
                  <m:oMath xmlns:m="http://schemas.openxmlformats.org/officeDocument/2006/math">
                    <m:r>
                      <a:rPr lang="en-US" sz="2800" b="0" i="1" smtClean="0">
                        <a:solidFill>
                          <a:schemeClr val="accent1"/>
                        </a:solidFill>
                        <a:latin typeface="Cambria Math" panose="02040503050406030204" pitchFamily="18" charset="0"/>
                      </a:rPr>
                      <m:t>𝑖</m:t>
                    </m:r>
                  </m:oMath>
                </a14:m>
                <a:endParaRPr lang="en-US" sz="2800" dirty="0"/>
              </a:p>
              <a:p>
                <a:pPr lvl="1"/>
                <a:endParaRPr lang="en-US" sz="2800" dirty="0"/>
              </a:p>
              <a:p>
                <a:pPr lvl="1"/>
                <a:r>
                  <a:rPr lang="en-US" sz="2800" dirty="0"/>
                  <a:t>A strategy </a:t>
                </a:r>
                <a14:m>
                  <m:oMath xmlns:m="http://schemas.openxmlformats.org/officeDocument/2006/math">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r>
                  <a:rPr lang="en-US" sz="2800" dirty="0">
                    <a:solidFill>
                      <a:schemeClr val="accent1"/>
                    </a:solidFill>
                  </a:rPr>
                  <a:t> </a:t>
                </a:r>
                <a:r>
                  <a:rPr lang="en-US" sz="2800" dirty="0"/>
                  <a:t>is a </a:t>
                </a:r>
                <a:r>
                  <a:rPr lang="en-US" sz="2800" b="1" i="1" dirty="0">
                    <a:solidFill>
                      <a:schemeClr val="accent2"/>
                    </a:solidFill>
                  </a:rPr>
                  <a:t>best response </a:t>
                </a:r>
                <a:r>
                  <a:rPr lang="en-US" sz="2800" dirty="0"/>
                  <a:t>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sz="2800" b="0" i="1" dirty="0" smtClean="0">
                            <a:solidFill>
                              <a:schemeClr val="accent1"/>
                            </a:solidFill>
                            <a:latin typeface="Cambria Math" panose="02040503050406030204" pitchFamily="18" charset="0"/>
                          </a:rPr>
                          <m:t>−</m:t>
                        </m:r>
                        <m:r>
                          <a:rPr lang="en-US" sz="2800" b="0" i="1" dirty="0" smtClean="0">
                            <a:solidFill>
                              <a:schemeClr val="accent1"/>
                            </a:solidFill>
                            <a:latin typeface="Cambria Math" panose="02040503050406030204" pitchFamily="18" charset="0"/>
                          </a:rPr>
                          <m:t>𝑖</m:t>
                        </m:r>
                      </m:sub>
                    </m:sSub>
                  </m:oMath>
                </a14:m>
                <a:r>
                  <a:rPr lang="en-US" sz="2800" dirty="0"/>
                  <a:t> if</a:t>
                </a:r>
              </a:p>
              <a:p>
                <a:pPr marL="457200" lvl="1" indent="0">
                  <a:buNone/>
                </a:pPr>
                <a:r>
                  <a:rPr lang="en-US" sz="200" dirty="0"/>
                  <a:t> </a:t>
                </a:r>
              </a:p>
              <a:p>
                <a:pPr marL="457200" lvl="1" indent="0">
                  <a:buNone/>
                </a:pPr>
                <a:r>
                  <a:rPr lang="en-US" sz="2800" b="0" dirty="0"/>
                  <a:t>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d>
                      <m:dPr>
                        <m:ctrlPr>
                          <a:rPr lang="en-US" sz="2800" b="0" i="1" smtClean="0">
                            <a:solidFill>
                              <a:schemeClr val="accent1"/>
                            </a:solidFill>
                            <a:latin typeface="Cambria Math" panose="02040503050406030204" pitchFamily="18" charset="0"/>
                          </a:rPr>
                        </m:ctrlPr>
                      </m:dPr>
                      <m:e>
                        <m:sSubSup>
                          <m:sSubSupPr>
                            <m:ctrlPr>
                              <a:rPr lang="en-US" sz="2800" b="0" i="1" smtClean="0">
                                <a:solidFill>
                                  <a:schemeClr val="accent1"/>
                                </a:solidFill>
                                <a:latin typeface="Cambria Math" panose="02040503050406030204" pitchFamily="18" charset="0"/>
                              </a:rPr>
                            </m:ctrlPr>
                          </m:sSubSup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up>
                            <m:r>
                              <a:rPr lang="en-US" sz="2800" b="0" i="1" smtClean="0">
                                <a:solidFill>
                                  <a:schemeClr val="accent1"/>
                                </a:solidFill>
                                <a:latin typeface="Cambria Math" panose="02040503050406030204" pitchFamily="18" charset="0"/>
                              </a:rPr>
                              <m:t>∗</m:t>
                            </m:r>
                          </m:sup>
                        </m:sSubSup>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e>
                    </m:d>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𝑢</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m:t>
                        </m:r>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oMath>
                </a14:m>
                <a:r>
                  <a:rPr lang="en-US" sz="2800" dirty="0">
                    <a:solidFill>
                      <a:schemeClr val="accent1"/>
                    </a:solidFill>
                  </a:rPr>
                  <a:t> </a:t>
                </a:r>
                <a:r>
                  <a:rPr lang="en-US" sz="2800" dirty="0"/>
                  <a:t>for all </a:t>
                </a:r>
                <a14:m>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𝑠</m:t>
                        </m:r>
                      </m:e>
                      <m:sub>
                        <m:r>
                          <a:rPr lang="en-US" sz="2800" b="0" i="1" smtClean="0">
                            <a:solidFill>
                              <a:schemeClr val="accent1"/>
                            </a:solidFill>
                            <a:latin typeface="Cambria Math" panose="02040503050406030204" pitchFamily="18" charset="0"/>
                          </a:rPr>
                          <m:t>𝑖</m:t>
                        </m:r>
                      </m:sub>
                    </m:sSub>
                    <m:r>
                      <a:rPr lang="en-US" sz="2800" b="0" i="1" smtClean="0">
                        <a:solidFill>
                          <a:schemeClr val="accent1"/>
                        </a:solidFill>
                        <a:latin typeface="Cambria Math" panose="02040503050406030204" pitchFamily="18" charset="0"/>
                      </a:rPr>
                      <m:t>∈</m:t>
                    </m:r>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𝑆</m:t>
                        </m:r>
                      </m:e>
                      <m:sub>
                        <m:r>
                          <a:rPr lang="en-US" sz="2800" b="0" i="1" smtClean="0">
                            <a:solidFill>
                              <a:schemeClr val="accent1"/>
                            </a:solidFill>
                            <a:latin typeface="Cambria Math" panose="02040503050406030204" pitchFamily="18" charset="0"/>
                          </a:rPr>
                          <m:t>𝑖</m:t>
                        </m:r>
                      </m:sub>
                    </m:sSub>
                  </m:oMath>
                </a14:m>
                <a:endParaRPr lang="en-US" sz="2800" dirty="0"/>
              </a:p>
              <a:p>
                <a:pPr lvl="1"/>
                <a:endParaRPr lang="en-US" sz="2800" dirty="0"/>
              </a:p>
              <a:p>
                <a:pPr lvl="1"/>
                <a:r>
                  <a:rPr lang="en-US" sz="2800" dirty="0"/>
                  <a:t>Given what others do, a best response leads to highest utility</a:t>
                </a:r>
              </a:p>
              <a:p>
                <a:pPr lvl="1"/>
                <a:r>
                  <a:rPr lang="en-US" sz="2800" dirty="0">
                    <a:solidFill>
                      <a:schemeClr val="bg1"/>
                    </a:solidFill>
                  </a:rPr>
                  <a:t>There could be multiple best responses.</a:t>
                </a:r>
              </a:p>
              <a:p>
                <a:pPr lvl="1"/>
                <a:r>
                  <a:rPr lang="en-US" sz="2800" dirty="0">
                    <a:solidFill>
                      <a:schemeClr val="bg1"/>
                    </a:solidFill>
                  </a:rPr>
                  <a:t>If a best response put positive probability on 2 or more actions, the agent must be indifferent between these actions. (Think about why)</a:t>
                </a:r>
              </a:p>
            </p:txBody>
          </p:sp>
        </mc:Choice>
        <mc:Fallback xmlns="">
          <p:sp>
            <p:nvSpPr>
              <p:cNvPr id="3" name="Content Placeholder 2">
                <a:extLst>
                  <a:ext uri="{FF2B5EF4-FFF2-40B4-BE49-F238E27FC236}">
                    <a16:creationId xmlns:a16="http://schemas.microsoft.com/office/drawing/2014/main" id="{FE1E8E0B-4616-FC41-B3A9-439D0D0472E7}"/>
                  </a:ext>
                </a:extLst>
              </p:cNvPr>
              <p:cNvSpPr>
                <a:spLocks noGrp="1" noRot="1" noChangeAspect="1" noMove="1" noResize="1" noEditPoints="1" noAdjustHandles="1" noChangeArrowheads="1" noChangeShapeType="1" noTextEdit="1"/>
              </p:cNvSpPr>
              <p:nvPr>
                <p:ph idx="1"/>
              </p:nvPr>
            </p:nvSpPr>
            <p:spPr>
              <a:xfrm>
                <a:off x="838200" y="1825625"/>
                <a:ext cx="10975848" cy="4351338"/>
              </a:xfrm>
              <a:blipFill>
                <a:blip r:embed="rId2"/>
                <a:stretch>
                  <a:fillRect l="-1040" t="-2326" b="-18023"/>
                </a:stretch>
              </a:blipFill>
            </p:spPr>
            <p:txBody>
              <a:bodyPr/>
              <a:lstStyle/>
              <a:p>
                <a:r>
                  <a:rPr lang="en-US">
                    <a:noFill/>
                  </a:rPr>
                  <a:t> </a:t>
                </a:r>
              </a:p>
            </p:txBody>
          </p:sp>
        </mc:Fallback>
      </mc:AlternateContent>
    </p:spTree>
    <p:extLst>
      <p:ext uri="{BB962C8B-B14F-4D97-AF65-F5344CB8AC3E}">
        <p14:creationId xmlns:p14="http://schemas.microsoft.com/office/powerpoint/2010/main" val="15539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0C0C-B5EC-FE40-A518-23D5471F41AA}"/>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CD7275-2FC6-9945-A89A-68A779FB2BB9}"/>
                  </a:ext>
                </a:extLst>
              </p:cNvPr>
              <p:cNvSpPr>
                <a:spLocks noGrp="1"/>
              </p:cNvSpPr>
              <p:nvPr>
                <p:ph idx="1"/>
              </p:nvPr>
            </p:nvSpPr>
            <p:spPr>
              <a:xfrm>
                <a:off x="838199" y="1825625"/>
                <a:ext cx="10882745" cy="4351338"/>
              </a:xfrm>
            </p:spPr>
            <p:txBody>
              <a:bodyPr>
                <a:normAutofit/>
              </a:bodyPr>
              <a:lstStyle/>
              <a:p>
                <a:r>
                  <a:rPr lang="en-US" dirty="0"/>
                  <a:t>Nash equilibrium</a:t>
                </a:r>
              </a:p>
              <a:p>
                <a:pPr lvl="1"/>
                <a:r>
                  <a:rPr lang="en-US" sz="2800" dirty="0"/>
                  <a:t>A strategy profile </a:t>
                </a:r>
                <a14:m>
                  <m:oMath xmlns:m="http://schemas.openxmlformats.org/officeDocument/2006/math">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oMath>
                </a14:m>
                <a:r>
                  <a:rPr lang="en-US" sz="2800" dirty="0">
                    <a:solidFill>
                      <a:schemeClr val="accent1"/>
                    </a:solidFill>
                  </a:rPr>
                  <a:t> </a:t>
                </a:r>
                <a:r>
                  <a:rPr lang="en-US" sz="2800" dirty="0"/>
                  <a:t>is a </a:t>
                </a:r>
                <a:r>
                  <a:rPr lang="en-US" sz="2800" b="1" i="1" dirty="0">
                    <a:solidFill>
                      <a:schemeClr val="accent2"/>
                    </a:solidFill>
                  </a:rPr>
                  <a:t>Nash equilibrium </a:t>
                </a:r>
                <a:r>
                  <a:rPr lang="en-US" sz="2800" dirty="0"/>
                  <a:t>if, for all agent </a:t>
                </a:r>
                <a14:m>
                  <m:oMath xmlns:m="http://schemas.openxmlformats.org/officeDocument/2006/math">
                    <m:r>
                      <a:rPr lang="en-US" sz="2800" b="0" i="1" smtClean="0">
                        <a:solidFill>
                          <a:schemeClr val="accent1"/>
                        </a:solidFill>
                        <a:latin typeface="Cambria Math" panose="02040503050406030204" pitchFamily="18" charset="0"/>
                      </a:rPr>
                      <m:t>𝑖</m:t>
                    </m:r>
                    <m:r>
                      <a:rPr lang="en-US" sz="2800" b="0" i="0" smtClean="0">
                        <a:latin typeface="Cambria Math" panose="02040503050406030204" pitchFamily="18" charset="0"/>
                      </a:rPr>
                      <m:t>, </m:t>
                    </m:r>
                    <m:sSub>
                      <m:sSubPr>
                        <m:ctrlPr>
                          <a:rPr lang="en-US" sz="2800" b="0" i="1" smtClean="0">
                            <a:solidFill>
                              <a:schemeClr val="accent1"/>
                            </a:solidFill>
                            <a:latin typeface="Cambria Math" panose="02040503050406030204" pitchFamily="18" charset="0"/>
                          </a:rPr>
                        </m:ctrlPr>
                      </m:sSubPr>
                      <m:e>
                        <m:r>
                          <m:rPr>
                            <m:sty m:val="p"/>
                          </m:rPr>
                          <a:rPr lang="en-US" sz="2800" b="0" i="0" smtClean="0">
                            <a:solidFill>
                              <a:schemeClr val="accent1"/>
                            </a:solidFill>
                            <a:latin typeface="Cambria Math" panose="02040503050406030204" pitchFamily="18" charset="0"/>
                          </a:rPr>
                          <m:t>s</m:t>
                        </m:r>
                      </m:e>
                      <m:sub>
                        <m:r>
                          <m:rPr>
                            <m:sty m:val="p"/>
                          </m:rPr>
                          <a:rPr lang="en-US" sz="2800" b="0" i="0" smtClean="0">
                            <a:solidFill>
                              <a:schemeClr val="accent1"/>
                            </a:solidFill>
                            <a:latin typeface="Cambria Math" panose="02040503050406030204" pitchFamily="18" charset="0"/>
                          </a:rPr>
                          <m:t>i</m:t>
                        </m:r>
                      </m:sub>
                    </m:sSub>
                  </m:oMath>
                </a14:m>
                <a:r>
                  <a:rPr lang="en-US" sz="2800" dirty="0">
                    <a:solidFill>
                      <a:schemeClr val="accent1"/>
                    </a:solidFill>
                  </a:rPr>
                  <a:t> </a:t>
                </a:r>
                <a:r>
                  <a:rPr lang="en-US" sz="2800" dirty="0"/>
                  <a:t>is a best response to </a:t>
                </a:r>
                <a14:m>
                  <m:oMath xmlns:m="http://schemas.openxmlformats.org/officeDocument/2006/math">
                    <m:sSub>
                      <m:sSubPr>
                        <m:ctrlPr>
                          <a:rPr lang="en-US" sz="2800" b="0" i="1" dirty="0" smtClean="0">
                            <a:solidFill>
                              <a:schemeClr val="accent1"/>
                            </a:solidFill>
                            <a:latin typeface="Cambria Math" panose="02040503050406030204" pitchFamily="18" charset="0"/>
                          </a:rPr>
                        </m:ctrlPr>
                      </m:sSubPr>
                      <m:e>
                        <m:acc>
                          <m:accPr>
                            <m:chr m:val="⃗"/>
                            <m:ctrlPr>
                              <a:rPr lang="en-US" sz="2800" b="0" i="1" smtClean="0">
                                <a:solidFill>
                                  <a:schemeClr val="accent1"/>
                                </a:solidFill>
                                <a:latin typeface="Cambria Math" panose="02040503050406030204" pitchFamily="18" charset="0"/>
                              </a:rPr>
                            </m:ctrlPr>
                          </m:accPr>
                          <m:e>
                            <m:r>
                              <a:rPr lang="en-US" sz="2800" b="0" i="1" smtClean="0">
                                <a:solidFill>
                                  <a:schemeClr val="accent1"/>
                                </a:solidFill>
                                <a:latin typeface="Cambria Math" panose="02040503050406030204" pitchFamily="18" charset="0"/>
                              </a:rPr>
                              <m:t>𝑠</m:t>
                            </m:r>
                          </m:e>
                        </m:acc>
                      </m:e>
                      <m:sub>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𝑖</m:t>
                        </m:r>
                      </m:sub>
                    </m:sSub>
                  </m:oMath>
                </a14:m>
                <a:endParaRPr lang="en-US" sz="2800" dirty="0"/>
              </a:p>
              <a:p>
                <a:pPr lvl="1"/>
                <a:endParaRPr lang="en-US" sz="2800" dirty="0"/>
              </a:p>
              <a:p>
                <a:r>
                  <a:rPr lang="en-US" dirty="0"/>
                  <a:t>Intuitive interpretations:</a:t>
                </a:r>
              </a:p>
              <a:p>
                <a:pPr lvl="1"/>
                <a:endParaRPr lang="en-US" sz="1200" dirty="0"/>
              </a:p>
              <a:p>
                <a:pPr lvl="1"/>
                <a:r>
                  <a:rPr lang="en-US" sz="2800" dirty="0"/>
                  <a:t>If all agents except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follow the strategies in the Nash equilibrium, agent </a:t>
                </a:r>
                <a14:m>
                  <m:oMath xmlns:m="http://schemas.openxmlformats.org/officeDocument/2006/math">
                    <m:r>
                      <a:rPr lang="en-US" sz="2800" b="0" i="1" smtClean="0">
                        <a:solidFill>
                          <a:schemeClr val="accent1"/>
                        </a:solidFill>
                        <a:latin typeface="Cambria Math" panose="02040503050406030204" pitchFamily="18" charset="0"/>
                      </a:rPr>
                      <m:t>𝑖</m:t>
                    </m:r>
                  </m:oMath>
                </a14:m>
                <a:r>
                  <a:rPr lang="en-US" sz="2800" dirty="0"/>
                  <a:t> would maximize her payoff by following the strategy in Nash.</a:t>
                </a:r>
              </a:p>
              <a:p>
                <a:pPr lvl="1"/>
                <a:endParaRPr lang="en-US" sz="1200" dirty="0"/>
              </a:p>
              <a:p>
                <a:pPr lvl="1"/>
                <a:r>
                  <a:rPr lang="en-US" sz="2800" dirty="0"/>
                  <a:t>No incentive to deviate if everyone else follows the strategy in Nash</a:t>
                </a:r>
              </a:p>
            </p:txBody>
          </p:sp>
        </mc:Choice>
        <mc:Fallback xmlns="">
          <p:sp>
            <p:nvSpPr>
              <p:cNvPr id="3" name="Content Placeholder 2">
                <a:extLst>
                  <a:ext uri="{FF2B5EF4-FFF2-40B4-BE49-F238E27FC236}">
                    <a16:creationId xmlns:a16="http://schemas.microsoft.com/office/drawing/2014/main" id="{E1CD7275-2FC6-9945-A89A-68A779FB2BB9}"/>
                  </a:ext>
                </a:extLst>
              </p:cNvPr>
              <p:cNvSpPr>
                <a:spLocks noGrp="1" noRot="1" noChangeAspect="1" noMove="1" noResize="1" noEditPoints="1" noAdjustHandles="1" noChangeArrowheads="1" noChangeShapeType="1" noTextEdit="1"/>
              </p:cNvSpPr>
              <p:nvPr>
                <p:ph idx="1"/>
              </p:nvPr>
            </p:nvSpPr>
            <p:spPr>
              <a:xfrm>
                <a:off x="838199" y="1825625"/>
                <a:ext cx="10882745" cy="4351338"/>
              </a:xfrm>
              <a:blipFill>
                <a:blip r:embed="rId2"/>
                <a:stretch>
                  <a:fillRect l="-931" t="-2326" r="-233"/>
                </a:stretch>
              </a:blipFill>
            </p:spPr>
            <p:txBody>
              <a:bodyPr/>
              <a:lstStyle/>
              <a:p>
                <a:r>
                  <a:rPr lang="en-US">
                    <a:noFill/>
                  </a:rPr>
                  <a:t> </a:t>
                </a:r>
              </a:p>
            </p:txBody>
          </p:sp>
        </mc:Fallback>
      </mc:AlternateContent>
    </p:spTree>
    <p:extLst>
      <p:ext uri="{BB962C8B-B14F-4D97-AF65-F5344CB8AC3E}">
        <p14:creationId xmlns:p14="http://schemas.microsoft.com/office/powerpoint/2010/main" val="26994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CEDF6-A144-C647-9282-0641A4A6AECA}"/>
              </a:ext>
            </a:extLst>
          </p:cNvPr>
          <p:cNvSpPr>
            <a:spLocks noGrp="1"/>
          </p:cNvSpPr>
          <p:nvPr>
            <p:ph type="title"/>
          </p:nvPr>
        </p:nvSpPr>
        <p:spPr/>
        <p:txBody>
          <a:bodyPr/>
          <a:lstStyle/>
          <a:p>
            <a:r>
              <a:rPr lang="en-US" dirty="0"/>
              <a:t>Logistics: Project Proposal</a:t>
            </a:r>
          </a:p>
        </p:txBody>
      </p:sp>
      <p:sp>
        <p:nvSpPr>
          <p:cNvPr id="3" name="Content Placeholder 2">
            <a:extLst>
              <a:ext uri="{FF2B5EF4-FFF2-40B4-BE49-F238E27FC236}">
                <a16:creationId xmlns:a16="http://schemas.microsoft.com/office/drawing/2014/main" id="{F83822C0-E4DB-6D4C-9C80-EFB729039693}"/>
              </a:ext>
            </a:extLst>
          </p:cNvPr>
          <p:cNvSpPr>
            <a:spLocks noGrp="1"/>
          </p:cNvSpPr>
          <p:nvPr>
            <p:ph idx="1"/>
          </p:nvPr>
        </p:nvSpPr>
        <p:spPr>
          <a:xfrm>
            <a:off x="838200" y="1825625"/>
            <a:ext cx="10515600" cy="4822310"/>
          </a:xfrm>
        </p:spPr>
        <p:txBody>
          <a:bodyPr>
            <a:normAutofit/>
          </a:bodyPr>
          <a:lstStyle/>
          <a:p>
            <a:r>
              <a:rPr lang="en-US" dirty="0"/>
              <a:t>Due this Friday.</a:t>
            </a:r>
          </a:p>
          <a:p>
            <a:endParaRPr lang="en-US" dirty="0"/>
          </a:p>
          <a:p>
            <a:r>
              <a:rPr lang="en-US" dirty="0"/>
              <a:t>Topics: Focus on “humans” in computation</a:t>
            </a:r>
          </a:p>
          <a:p>
            <a:pPr lvl="1"/>
            <a:r>
              <a:rPr lang="en-US" dirty="0"/>
              <a:t>I might suggest/require changes after the proposal </a:t>
            </a:r>
          </a:p>
          <a:p>
            <a:pPr lvl="1"/>
            <a:r>
              <a:rPr lang="en-US" dirty="0"/>
              <a:t>You may check the list of example/past projects </a:t>
            </a:r>
          </a:p>
          <a:p>
            <a:endParaRPr lang="en-US" dirty="0"/>
          </a:p>
          <a:p>
            <a:r>
              <a:rPr lang="en-US" dirty="0"/>
              <a:t>Logistics</a:t>
            </a:r>
          </a:p>
          <a:p>
            <a:pPr lvl="1"/>
            <a:r>
              <a:rPr lang="en-US" dirty="0"/>
              <a:t>Include all teammates using </a:t>
            </a:r>
            <a:r>
              <a:rPr lang="en-US" dirty="0" err="1"/>
              <a:t>Gradescope</a:t>
            </a:r>
            <a:r>
              <a:rPr lang="en-US" dirty="0"/>
              <a:t> interface</a:t>
            </a:r>
          </a:p>
          <a:p>
            <a:pPr lvl="1"/>
            <a:r>
              <a:rPr lang="en-US" dirty="0"/>
              <a:t>See the link on the website for the requirements</a:t>
            </a:r>
          </a:p>
          <a:p>
            <a:pPr lvl="2"/>
            <a:r>
              <a:rPr lang="en-US" dirty="0"/>
              <a:t>http://</a:t>
            </a:r>
            <a:r>
              <a:rPr lang="en-US" dirty="0" err="1"/>
              <a:t>chienjuho.com</a:t>
            </a:r>
            <a:r>
              <a:rPr lang="en-US" dirty="0"/>
              <a:t>/courses/cse518a/project-</a:t>
            </a:r>
            <a:r>
              <a:rPr lang="en-US" dirty="0" err="1"/>
              <a:t>proposal.pdf</a:t>
            </a:r>
            <a:endParaRPr lang="en-US" dirty="0"/>
          </a:p>
        </p:txBody>
      </p:sp>
    </p:spTree>
    <p:extLst>
      <p:ext uri="{BB962C8B-B14F-4D97-AF65-F5344CB8AC3E}">
        <p14:creationId xmlns:p14="http://schemas.microsoft.com/office/powerpoint/2010/main" val="81903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0052-9D92-034D-8320-140756FC41D0}"/>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04172B2C-D1DD-C148-BE0F-8C1FBE514A2A}"/>
              </a:ext>
            </a:extLst>
          </p:cNvPr>
          <p:cNvSpPr>
            <a:spLocks noGrp="1"/>
          </p:cNvSpPr>
          <p:nvPr>
            <p:ph idx="1"/>
          </p:nvPr>
        </p:nvSpPr>
        <p:spPr>
          <a:xfrm>
            <a:off x="965600" y="4136201"/>
            <a:ext cx="10388200" cy="2040761"/>
          </a:xfrm>
        </p:spPr>
        <p:txBody>
          <a:bodyPr/>
          <a:lstStyle/>
          <a:p>
            <a:r>
              <a:rPr lang="en-US" dirty="0"/>
              <a:t>(Confess, Confess) is the dominant strategy equilibrium</a:t>
            </a:r>
          </a:p>
          <a:p>
            <a:r>
              <a:rPr lang="en-US" dirty="0"/>
              <a:t>Strongest solution concept</a:t>
            </a:r>
          </a:p>
        </p:txBody>
      </p:sp>
      <p:graphicFrame>
        <p:nvGraphicFramePr>
          <p:cNvPr id="6" name="Group 24">
            <a:extLst>
              <a:ext uri="{FF2B5EF4-FFF2-40B4-BE49-F238E27FC236}">
                <a16:creationId xmlns:a16="http://schemas.microsoft.com/office/drawing/2014/main" id="{E54A9C77-02B7-8D43-AF08-F2A4BEB3F048}"/>
              </a:ext>
            </a:extLst>
          </p:cNvPr>
          <p:cNvGraphicFramePr>
            <a:graphicFrameLocks/>
          </p:cNvGraphicFramePr>
          <p:nvPr>
            <p:extLst>
              <p:ext uri="{D42A27DB-BD31-4B8C-83A1-F6EECF244321}">
                <p14:modId xmlns:p14="http://schemas.microsoft.com/office/powerpoint/2010/main" val="3132871280"/>
              </p:ext>
            </p:extLst>
          </p:nvPr>
        </p:nvGraphicFramePr>
        <p:xfrm>
          <a:off x="965600" y="1690688"/>
          <a:ext cx="5944831" cy="2040762"/>
        </p:xfrm>
        <a:graphic>
          <a:graphicData uri="http://schemas.openxmlformats.org/drawingml/2006/table">
            <a:tbl>
              <a:tblPr/>
              <a:tblGrid>
                <a:gridCol w="1952034">
                  <a:extLst>
                    <a:ext uri="{9D8B030D-6E8A-4147-A177-3AD203B41FA5}">
                      <a16:colId xmlns:a16="http://schemas.microsoft.com/office/drawing/2014/main" val="2083984371"/>
                    </a:ext>
                  </a:extLst>
                </a:gridCol>
                <a:gridCol w="2129492">
                  <a:extLst>
                    <a:ext uri="{9D8B030D-6E8A-4147-A177-3AD203B41FA5}">
                      <a16:colId xmlns:a16="http://schemas.microsoft.com/office/drawing/2014/main" val="10684104"/>
                    </a:ext>
                  </a:extLst>
                </a:gridCol>
                <a:gridCol w="1863305">
                  <a:extLst>
                    <a:ext uri="{9D8B030D-6E8A-4147-A177-3AD203B41FA5}">
                      <a16:colId xmlns:a16="http://schemas.microsoft.com/office/drawing/2014/main" val="679270578"/>
                    </a:ext>
                  </a:extLst>
                </a:gridCol>
              </a:tblGrid>
              <a:tr h="458432">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Stay Silent</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 Confess</a:t>
                      </a:r>
                      <a:endParaRPr kumimoji="0" lang="zh-TW" altLang="en-US" sz="21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33050805"/>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Stay Silent</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6 months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6 months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A: 10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rPr>
                        <a:t>B: free</a:t>
                      </a:r>
                      <a:endParaRPr kumimoji="0" lang="zh-TW" altLang="en-US" sz="2100" b="0" i="0" u="none" strike="noStrike" cap="none" normalizeH="0" baseline="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2564820687"/>
                  </a:ext>
                </a:extLst>
              </a:tr>
              <a:tr h="791165">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A Confess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free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10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A: 5 years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TW"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B: 5 years</a:t>
                      </a:r>
                      <a:endParaRPr kumimoji="0" lang="zh-TW" altLang="en-US" sz="21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marL="106475" marR="106475" marT="53237" marB="532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675223276"/>
                  </a:ext>
                </a:extLst>
              </a:tr>
            </a:tbl>
          </a:graphicData>
        </a:graphic>
      </p:graphicFrame>
    </p:spTree>
    <p:extLst>
      <p:ext uri="{BB962C8B-B14F-4D97-AF65-F5344CB8AC3E}">
        <p14:creationId xmlns:p14="http://schemas.microsoft.com/office/powerpoint/2010/main" val="401072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313D6-663E-A140-A23D-20D137BAA1CD}"/>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F63DC29A-3336-B544-A40B-D66211121C30}"/>
              </a:ext>
            </a:extLst>
          </p:cNvPr>
          <p:cNvSpPr>
            <a:spLocks noGrp="1"/>
          </p:cNvSpPr>
          <p:nvPr>
            <p:ph idx="1"/>
          </p:nvPr>
        </p:nvSpPr>
        <p:spPr>
          <a:xfrm>
            <a:off x="838200" y="3696759"/>
            <a:ext cx="10515600" cy="2480203"/>
          </a:xfrm>
        </p:spPr>
        <p:txBody>
          <a:bodyPr/>
          <a:lstStyle/>
          <a:p>
            <a:r>
              <a:rPr lang="en-US" dirty="0"/>
              <a:t>(Movie, Movie) and (Bar, Bar) are pure strategy Nash equilibria</a:t>
            </a:r>
          </a:p>
          <a:p>
            <a:r>
              <a:rPr lang="en-US" dirty="0">
                <a:solidFill>
                  <a:schemeClr val="bg1"/>
                </a:solidFill>
              </a:rPr>
              <a:t>Are there other equilibria?</a:t>
            </a:r>
          </a:p>
          <a:p>
            <a:pPr lvl="1"/>
            <a:r>
              <a:rPr lang="en-US" dirty="0">
                <a:solidFill>
                  <a:schemeClr val="bg1"/>
                </a:solidFill>
              </a:rPr>
              <a:t>Using the indifference property to derive a mixed-strategy equilibria</a:t>
            </a:r>
          </a:p>
        </p:txBody>
      </p:sp>
      <p:graphicFrame>
        <p:nvGraphicFramePr>
          <p:cNvPr id="4" name="Group 23">
            <a:extLst>
              <a:ext uri="{FF2B5EF4-FFF2-40B4-BE49-F238E27FC236}">
                <a16:creationId xmlns:a16="http://schemas.microsoft.com/office/drawing/2014/main" id="{AD0F6F92-3B2B-9B49-8D53-6CD366558C77}"/>
              </a:ext>
            </a:extLst>
          </p:cNvPr>
          <p:cNvGraphicFramePr>
            <a:graphicFrameLocks noGrp="1"/>
          </p:cNvGraphicFramePr>
          <p:nvPr>
            <p:extLst>
              <p:ext uri="{D42A27DB-BD31-4B8C-83A1-F6EECF244321}">
                <p14:modId xmlns:p14="http://schemas.microsoft.com/office/powerpoint/2010/main" val="1104346730"/>
              </p:ext>
            </p:extLst>
          </p:nvPr>
        </p:nvGraphicFramePr>
        <p:xfrm>
          <a:off x="966216" y="1690688"/>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Movie</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Bar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Movie</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Bar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spTree>
    <p:extLst>
      <p:ext uri="{BB962C8B-B14F-4D97-AF65-F5344CB8AC3E}">
        <p14:creationId xmlns:p14="http://schemas.microsoft.com/office/powerpoint/2010/main" val="125263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EF71-C1B5-7942-BF9B-CB0A02152B37}"/>
              </a:ext>
            </a:extLst>
          </p:cNvPr>
          <p:cNvSpPr>
            <a:spLocks noGrp="1"/>
          </p:cNvSpPr>
          <p:nvPr>
            <p:ph type="title"/>
          </p:nvPr>
        </p:nvSpPr>
        <p:spPr/>
        <p:txBody>
          <a:bodyPr/>
          <a:lstStyle/>
          <a:p>
            <a:r>
              <a:rPr lang="en-US" dirty="0"/>
              <a:t>Let’s look at the examples again</a:t>
            </a:r>
          </a:p>
        </p:txBody>
      </p:sp>
      <p:sp>
        <p:nvSpPr>
          <p:cNvPr id="3" name="Content Placeholder 2">
            <a:extLst>
              <a:ext uri="{FF2B5EF4-FFF2-40B4-BE49-F238E27FC236}">
                <a16:creationId xmlns:a16="http://schemas.microsoft.com/office/drawing/2014/main" id="{176A1A66-DDE3-FF47-A195-B888C6E326A9}"/>
              </a:ext>
            </a:extLst>
          </p:cNvPr>
          <p:cNvSpPr>
            <a:spLocks noGrp="1"/>
          </p:cNvSpPr>
          <p:nvPr>
            <p:ph idx="1"/>
          </p:nvPr>
        </p:nvSpPr>
        <p:spPr>
          <a:xfrm>
            <a:off x="838200" y="3816095"/>
            <a:ext cx="10515600" cy="2360867"/>
          </a:xfrm>
        </p:spPr>
        <p:txBody>
          <a:bodyPr/>
          <a:lstStyle/>
          <a:p>
            <a:r>
              <a:rPr lang="en-US" dirty="0"/>
              <a:t>Both players play each action with 1/3 probability is the mixed strategy Nash equilibrium</a:t>
            </a:r>
          </a:p>
          <a:p>
            <a:r>
              <a:rPr lang="en-US" dirty="0"/>
              <a:t>It is the unique equilibrium</a:t>
            </a:r>
          </a:p>
        </p:txBody>
      </p:sp>
      <p:graphicFrame>
        <p:nvGraphicFramePr>
          <p:cNvPr id="4" name="Group 23">
            <a:extLst>
              <a:ext uri="{FF2B5EF4-FFF2-40B4-BE49-F238E27FC236}">
                <a16:creationId xmlns:a16="http://schemas.microsoft.com/office/drawing/2014/main" id="{C4971E4C-7719-0A46-80F5-99C255AED729}"/>
              </a:ext>
            </a:extLst>
          </p:cNvPr>
          <p:cNvGraphicFramePr>
            <a:graphicFrameLocks noGrp="1"/>
          </p:cNvGraphicFramePr>
          <p:nvPr>
            <p:extLst>
              <p:ext uri="{D42A27DB-BD31-4B8C-83A1-F6EECF244321}">
                <p14:modId xmlns:p14="http://schemas.microsoft.com/office/powerpoint/2010/main" val="3739776332"/>
              </p:ext>
            </p:extLst>
          </p:nvPr>
        </p:nvGraphicFramePr>
        <p:xfrm>
          <a:off x="960386" y="1575087"/>
          <a:ext cx="5339698" cy="2007708"/>
        </p:xfrm>
        <a:graphic>
          <a:graphicData uri="http://schemas.openxmlformats.org/drawingml/2006/table">
            <a:tbl>
              <a:tblPr/>
              <a:tblGrid>
                <a:gridCol w="1334925">
                  <a:extLst>
                    <a:ext uri="{9D8B030D-6E8A-4147-A177-3AD203B41FA5}">
                      <a16:colId xmlns:a16="http://schemas.microsoft.com/office/drawing/2014/main" val="3617940181"/>
                    </a:ext>
                  </a:extLst>
                </a:gridCol>
                <a:gridCol w="1456281">
                  <a:extLst>
                    <a:ext uri="{9D8B030D-6E8A-4147-A177-3AD203B41FA5}">
                      <a16:colId xmlns:a16="http://schemas.microsoft.com/office/drawing/2014/main" val="3520840697"/>
                    </a:ext>
                  </a:extLst>
                </a:gridCol>
                <a:gridCol w="1274246">
                  <a:extLst>
                    <a:ext uri="{9D8B030D-6E8A-4147-A177-3AD203B41FA5}">
                      <a16:colId xmlns:a16="http://schemas.microsoft.com/office/drawing/2014/main" val="2224211963"/>
                    </a:ext>
                  </a:extLst>
                </a:gridCol>
                <a:gridCol w="1274246">
                  <a:extLst>
                    <a:ext uri="{9D8B030D-6E8A-4147-A177-3AD203B41FA5}">
                      <a16:colId xmlns:a16="http://schemas.microsoft.com/office/drawing/2014/main" val="2000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Rock</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Paper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rPr>
                        <a:t>Scissors</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Rock</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Paper</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r h="5371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Scissors</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23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4019C-849A-7C49-B54A-7D4F9CDFBF67}"/>
              </a:ext>
            </a:extLst>
          </p:cNvPr>
          <p:cNvSpPr>
            <a:spLocks noGrp="1"/>
          </p:cNvSpPr>
          <p:nvPr>
            <p:ph idx="1"/>
          </p:nvPr>
        </p:nvSpPr>
        <p:spPr>
          <a:xfrm>
            <a:off x="778764" y="651739"/>
            <a:ext cx="10634472" cy="1844167"/>
          </a:xfrm>
        </p:spPr>
        <p:txBody>
          <a:bodyPr/>
          <a:lstStyle/>
          <a:p>
            <a:pPr marL="0" indent="0">
              <a:buNone/>
            </a:pPr>
            <a:r>
              <a:rPr lang="en-US" sz="3200" b="1" dirty="0"/>
              <a:t>Theorem (Nash, 51):</a:t>
            </a:r>
          </a:p>
          <a:p>
            <a:pPr marL="0" indent="0">
              <a:buNone/>
            </a:pPr>
            <a:r>
              <a:rPr lang="en-US" sz="3200" dirty="0"/>
              <a:t>Every game with a finite number of players and actions has at least one equilibrium.</a:t>
            </a:r>
          </a:p>
        </p:txBody>
      </p:sp>
      <p:sp>
        <p:nvSpPr>
          <p:cNvPr id="6" name="Content Placeholder 2">
            <a:extLst>
              <a:ext uri="{FF2B5EF4-FFF2-40B4-BE49-F238E27FC236}">
                <a16:creationId xmlns:a16="http://schemas.microsoft.com/office/drawing/2014/main" id="{E33C9509-B342-FD4C-9C86-4BAA4A9305B3}"/>
              </a:ext>
            </a:extLst>
          </p:cNvPr>
          <p:cNvSpPr txBox="1">
            <a:spLocks/>
          </p:cNvSpPr>
          <p:nvPr/>
        </p:nvSpPr>
        <p:spPr>
          <a:xfrm>
            <a:off x="778764" y="3004966"/>
            <a:ext cx="10634472" cy="355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t>Notes:</a:t>
            </a:r>
          </a:p>
          <a:p>
            <a:r>
              <a:rPr lang="en-US" sz="3200" dirty="0"/>
              <a:t>This is the “existence” proof. Computing the equilibrium could be hard (computationally expensive).</a:t>
            </a:r>
          </a:p>
          <a:p>
            <a:r>
              <a:rPr lang="en-US" sz="3200" dirty="0"/>
              <a:t>If it’s hard to calculate the equilibrium, can we really expect humans to follow the equilibrium? </a:t>
            </a:r>
          </a:p>
          <a:p>
            <a:pPr lvl="1"/>
            <a:r>
              <a:rPr lang="en-US" sz="2800" dirty="0"/>
              <a:t>There have been recent studies developing new solution concepts which assume humans are “learning” to adapt to the game.</a:t>
            </a:r>
          </a:p>
          <a:p>
            <a:pPr marL="0" indent="0">
              <a:buFont typeface="Arial"/>
              <a:buNone/>
            </a:pPr>
            <a:endParaRPr lang="en-US" sz="3200" dirty="0"/>
          </a:p>
        </p:txBody>
      </p:sp>
    </p:spTree>
    <p:extLst>
      <p:ext uri="{BB962C8B-B14F-4D97-AF65-F5344CB8AC3E}">
        <p14:creationId xmlns:p14="http://schemas.microsoft.com/office/powerpoint/2010/main" val="166450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gle has a new logo - The Verge">
            <a:extLst>
              <a:ext uri="{FF2B5EF4-FFF2-40B4-BE49-F238E27FC236}">
                <a16:creationId xmlns:a16="http://schemas.microsoft.com/office/drawing/2014/main" id="{4BAB418B-FF4A-A545-8A8A-A383B9280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725" y="3794802"/>
            <a:ext cx="1492250" cy="8399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DCC436-FD67-CD4F-893F-D4F5FE92D1AD}"/>
              </a:ext>
            </a:extLst>
          </p:cNvPr>
          <p:cNvSpPr>
            <a:spLocks noGrp="1"/>
          </p:cNvSpPr>
          <p:nvPr>
            <p:ph type="title"/>
          </p:nvPr>
        </p:nvSpPr>
        <p:spPr/>
        <p:txBody>
          <a:bodyPr/>
          <a:lstStyle/>
          <a:p>
            <a:r>
              <a:rPr lang="en-US" dirty="0"/>
              <a:t>Extensive-Form Game</a:t>
            </a:r>
          </a:p>
        </p:txBody>
      </p:sp>
      <p:sp>
        <p:nvSpPr>
          <p:cNvPr id="3" name="Content Placeholder 2">
            <a:extLst>
              <a:ext uri="{FF2B5EF4-FFF2-40B4-BE49-F238E27FC236}">
                <a16:creationId xmlns:a16="http://schemas.microsoft.com/office/drawing/2014/main" id="{629648CE-3AD0-714C-8C00-205956DD1031}"/>
              </a:ext>
            </a:extLst>
          </p:cNvPr>
          <p:cNvSpPr>
            <a:spLocks noGrp="1"/>
          </p:cNvSpPr>
          <p:nvPr>
            <p:ph idx="1"/>
          </p:nvPr>
        </p:nvSpPr>
        <p:spPr/>
        <p:txBody>
          <a:bodyPr/>
          <a:lstStyle/>
          <a:p>
            <a:r>
              <a:rPr lang="en-US" dirty="0"/>
              <a:t>Agents take decisions in a sequential manner</a:t>
            </a:r>
          </a:p>
        </p:txBody>
      </p:sp>
      <p:sp>
        <p:nvSpPr>
          <p:cNvPr id="4" name="Line 4">
            <a:extLst>
              <a:ext uri="{FF2B5EF4-FFF2-40B4-BE49-F238E27FC236}">
                <a16:creationId xmlns:a16="http://schemas.microsoft.com/office/drawing/2014/main" id="{B3990DF4-E719-8A44-8C21-7507E2EC34BF}"/>
              </a:ext>
            </a:extLst>
          </p:cNvPr>
          <p:cNvSpPr>
            <a:spLocks noChangeShapeType="1"/>
          </p:cNvSpPr>
          <p:nvPr/>
        </p:nvSpPr>
        <p:spPr bwMode="auto">
          <a:xfrm flipH="1">
            <a:off x="2917675" y="3287712"/>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Line 5">
            <a:extLst>
              <a:ext uri="{FF2B5EF4-FFF2-40B4-BE49-F238E27FC236}">
                <a16:creationId xmlns:a16="http://schemas.microsoft.com/office/drawing/2014/main" id="{5714DDC8-BBB3-2348-8317-C316115FF7FE}"/>
              </a:ext>
            </a:extLst>
          </p:cNvPr>
          <p:cNvSpPr>
            <a:spLocks noChangeShapeType="1"/>
          </p:cNvSpPr>
          <p:nvPr/>
        </p:nvSpPr>
        <p:spPr bwMode="auto">
          <a:xfrm>
            <a:off x="4552800" y="3287712"/>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6">
            <a:extLst>
              <a:ext uri="{FF2B5EF4-FFF2-40B4-BE49-F238E27FC236}">
                <a16:creationId xmlns:a16="http://schemas.microsoft.com/office/drawing/2014/main" id="{16BDE76C-8734-2144-8672-7FB8C1C02911}"/>
              </a:ext>
            </a:extLst>
          </p:cNvPr>
          <p:cNvSpPr>
            <a:spLocks noChangeShapeType="1"/>
          </p:cNvSpPr>
          <p:nvPr/>
        </p:nvSpPr>
        <p:spPr bwMode="auto">
          <a:xfrm>
            <a:off x="2909738" y="462597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7">
            <a:extLst>
              <a:ext uri="{FF2B5EF4-FFF2-40B4-BE49-F238E27FC236}">
                <a16:creationId xmlns:a16="http://schemas.microsoft.com/office/drawing/2014/main" id="{8AB79801-E1A8-FB46-AFE6-A6288003955C}"/>
              </a:ext>
            </a:extLst>
          </p:cNvPr>
          <p:cNvSpPr>
            <a:spLocks noChangeShapeType="1"/>
          </p:cNvSpPr>
          <p:nvPr/>
        </p:nvSpPr>
        <p:spPr bwMode="auto">
          <a:xfrm flipH="1">
            <a:off x="1781025" y="4646612"/>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Oval 8">
            <a:extLst>
              <a:ext uri="{FF2B5EF4-FFF2-40B4-BE49-F238E27FC236}">
                <a16:creationId xmlns:a16="http://schemas.microsoft.com/office/drawing/2014/main" id="{3655D3F2-BBC9-984C-ADCF-0D9A2AF1C361}"/>
              </a:ext>
            </a:extLst>
          </p:cNvPr>
          <p:cNvSpPr>
            <a:spLocks noChangeArrowheads="1"/>
          </p:cNvSpPr>
          <p:nvPr/>
        </p:nvSpPr>
        <p:spPr bwMode="auto">
          <a:xfrm>
            <a:off x="4371825" y="3103562"/>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9" name="Oval 9">
            <a:extLst>
              <a:ext uri="{FF2B5EF4-FFF2-40B4-BE49-F238E27FC236}">
                <a16:creationId xmlns:a16="http://schemas.microsoft.com/office/drawing/2014/main" id="{9290B2E6-9E34-8745-8863-8CD29CEB25A6}"/>
              </a:ext>
            </a:extLst>
          </p:cNvPr>
          <p:cNvSpPr>
            <a:spLocks noChangeArrowheads="1"/>
          </p:cNvSpPr>
          <p:nvPr/>
        </p:nvSpPr>
        <p:spPr bwMode="auto">
          <a:xfrm>
            <a:off x="2741463"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0" name="Oval 10">
            <a:extLst>
              <a:ext uri="{FF2B5EF4-FFF2-40B4-BE49-F238E27FC236}">
                <a16:creationId xmlns:a16="http://schemas.microsoft.com/office/drawing/2014/main" id="{67CB8B9A-3063-EB4B-BD59-F1FF83FB8242}"/>
              </a:ext>
            </a:extLst>
          </p:cNvPr>
          <p:cNvSpPr>
            <a:spLocks noChangeArrowheads="1"/>
          </p:cNvSpPr>
          <p:nvPr/>
        </p:nvSpPr>
        <p:spPr bwMode="auto">
          <a:xfrm>
            <a:off x="6002188" y="4446587"/>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1" name="Oval 11">
            <a:extLst>
              <a:ext uri="{FF2B5EF4-FFF2-40B4-BE49-F238E27FC236}">
                <a16:creationId xmlns:a16="http://schemas.microsoft.com/office/drawing/2014/main" id="{A9C81966-C3FC-C443-A817-F438C65069DF}"/>
              </a:ext>
            </a:extLst>
          </p:cNvPr>
          <p:cNvSpPr>
            <a:spLocks noChangeArrowheads="1"/>
          </p:cNvSpPr>
          <p:nvPr/>
        </p:nvSpPr>
        <p:spPr bwMode="auto">
          <a:xfrm>
            <a:off x="16238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2" name="Oval 12">
            <a:extLst>
              <a:ext uri="{FF2B5EF4-FFF2-40B4-BE49-F238E27FC236}">
                <a16:creationId xmlns:a16="http://schemas.microsoft.com/office/drawing/2014/main" id="{AAB0DA53-7064-0B4D-9275-5E74DC9DA955}"/>
              </a:ext>
            </a:extLst>
          </p:cNvPr>
          <p:cNvSpPr>
            <a:spLocks noChangeArrowheads="1"/>
          </p:cNvSpPr>
          <p:nvPr/>
        </p:nvSpPr>
        <p:spPr bwMode="auto">
          <a:xfrm>
            <a:off x="3859063" y="5791200"/>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a:latin typeface="+mn-lt"/>
              <a:ea typeface="+mn-ea"/>
            </a:endParaRPr>
          </a:p>
        </p:txBody>
      </p:sp>
      <p:sp>
        <p:nvSpPr>
          <p:cNvPr id="13" name="Text Box 13">
            <a:extLst>
              <a:ext uri="{FF2B5EF4-FFF2-40B4-BE49-F238E27FC236}">
                <a16:creationId xmlns:a16="http://schemas.microsoft.com/office/drawing/2014/main" id="{06518FBF-AD54-DD42-B60F-CA0315AF423F}"/>
              </a:ext>
            </a:extLst>
          </p:cNvPr>
          <p:cNvSpPr txBox="1">
            <a:spLocks noChangeArrowheads="1"/>
          </p:cNvSpPr>
          <p:nvPr/>
        </p:nvSpPr>
        <p:spPr bwMode="auto">
          <a:xfrm>
            <a:off x="3324075" y="3502025"/>
            <a:ext cx="382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in</a:t>
            </a:r>
          </a:p>
        </p:txBody>
      </p:sp>
      <p:sp>
        <p:nvSpPr>
          <p:cNvPr id="14" name="Text Box 14">
            <a:extLst>
              <a:ext uri="{FF2B5EF4-FFF2-40B4-BE49-F238E27FC236}">
                <a16:creationId xmlns:a16="http://schemas.microsoft.com/office/drawing/2014/main" id="{08359CAC-ABA2-474C-9CBF-98E6882D4B3F}"/>
              </a:ext>
            </a:extLst>
          </p:cNvPr>
          <p:cNvSpPr txBox="1">
            <a:spLocks noChangeArrowheads="1"/>
          </p:cNvSpPr>
          <p:nvPr/>
        </p:nvSpPr>
        <p:spPr bwMode="auto">
          <a:xfrm>
            <a:off x="5300513" y="3502025"/>
            <a:ext cx="53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out</a:t>
            </a:r>
          </a:p>
        </p:txBody>
      </p:sp>
      <p:sp>
        <p:nvSpPr>
          <p:cNvPr id="15" name="Text Box 15">
            <a:extLst>
              <a:ext uri="{FF2B5EF4-FFF2-40B4-BE49-F238E27FC236}">
                <a16:creationId xmlns:a16="http://schemas.microsoft.com/office/drawing/2014/main" id="{63A7811E-4F14-0D48-BA96-7646642AFAAC}"/>
              </a:ext>
            </a:extLst>
          </p:cNvPr>
          <p:cNvSpPr txBox="1">
            <a:spLocks noChangeArrowheads="1"/>
          </p:cNvSpPr>
          <p:nvPr/>
        </p:nvSpPr>
        <p:spPr bwMode="auto">
          <a:xfrm>
            <a:off x="3592363" y="4964112"/>
            <a:ext cx="663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a:latin typeface="Corbel" panose="020B0503020204020204" pitchFamily="34" charset="0"/>
              </a:rPr>
              <a:t>fight</a:t>
            </a:r>
          </a:p>
        </p:txBody>
      </p:sp>
      <p:sp>
        <p:nvSpPr>
          <p:cNvPr id="16" name="Text Box 16">
            <a:extLst>
              <a:ext uri="{FF2B5EF4-FFF2-40B4-BE49-F238E27FC236}">
                <a16:creationId xmlns:a16="http://schemas.microsoft.com/office/drawing/2014/main" id="{CF4AEC08-2D7D-7844-9AFA-F979576657B8}"/>
              </a:ext>
            </a:extLst>
          </p:cNvPr>
          <p:cNvSpPr txBox="1">
            <a:spLocks noChangeArrowheads="1"/>
          </p:cNvSpPr>
          <p:nvPr/>
        </p:nvSpPr>
        <p:spPr bwMode="auto">
          <a:xfrm>
            <a:off x="995213" y="4962525"/>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000" i="1" dirty="0">
                <a:latin typeface="Corbel" panose="020B0503020204020204" pitchFamily="34" charset="0"/>
              </a:rPr>
              <a:t>surrender</a:t>
            </a:r>
          </a:p>
        </p:txBody>
      </p:sp>
      <p:sp>
        <p:nvSpPr>
          <p:cNvPr id="17" name="Text Box 17">
            <a:extLst>
              <a:ext uri="{FF2B5EF4-FFF2-40B4-BE49-F238E27FC236}">
                <a16:creationId xmlns:a16="http://schemas.microsoft.com/office/drawing/2014/main" id="{390EA417-44DE-D546-BACD-7DF51731A471}"/>
              </a:ext>
            </a:extLst>
          </p:cNvPr>
          <p:cNvSpPr txBox="1">
            <a:spLocks noChangeArrowheads="1"/>
          </p:cNvSpPr>
          <p:nvPr/>
        </p:nvSpPr>
        <p:spPr bwMode="auto">
          <a:xfrm>
            <a:off x="1028550" y="6211887"/>
            <a:ext cx="13756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$ 2 b</a:t>
            </a:r>
          </a:p>
          <a:p>
            <a:pPr eaLnBrk="1" hangingPunct="1"/>
            <a:r>
              <a:rPr kumimoji="0" lang="en-US" altLang="zh-TW" dirty="0">
                <a:latin typeface="Corbel" panose="020B0503020204020204" pitchFamily="34" charset="0"/>
              </a:rPr>
              <a:t>Google: $ 1b</a:t>
            </a:r>
          </a:p>
        </p:txBody>
      </p:sp>
      <p:cxnSp>
        <p:nvCxnSpPr>
          <p:cNvPr id="20" name="直線單箭頭接點 19">
            <a:extLst>
              <a:ext uri="{FF2B5EF4-FFF2-40B4-BE49-F238E27FC236}">
                <a16:creationId xmlns:a16="http://schemas.microsoft.com/office/drawing/2014/main" id="{A7924F68-F105-E047-AEB8-55CD8B1184F3}"/>
              </a:ext>
            </a:extLst>
          </p:cNvPr>
          <p:cNvCxnSpPr/>
          <p:nvPr/>
        </p:nvCxnSpPr>
        <p:spPr>
          <a:xfrm>
            <a:off x="1528613" y="2714625"/>
            <a:ext cx="2028825" cy="87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336EF3A9-3712-9C41-B6E6-492CA76F1D21}"/>
              </a:ext>
            </a:extLst>
          </p:cNvPr>
          <p:cNvCxnSpPr/>
          <p:nvPr/>
        </p:nvCxnSpPr>
        <p:spPr>
          <a:xfrm rot="16200000" flipH="1">
            <a:off x="1492894" y="2750344"/>
            <a:ext cx="428625"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AC71585-83ED-7E4C-8F93-63D52FCC77D6}"/>
              </a:ext>
            </a:extLst>
          </p:cNvPr>
          <p:cNvSpPr txBox="1">
            <a:spLocks noChangeArrowheads="1"/>
          </p:cNvSpPr>
          <p:nvPr/>
        </p:nvSpPr>
        <p:spPr bwMode="auto">
          <a:xfrm>
            <a:off x="457050" y="2500312"/>
            <a:ext cx="1112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Players</a:t>
            </a:r>
            <a:endParaRPr kumimoji="0" lang="zh-TW" altLang="en-US" sz="2400">
              <a:latin typeface="Corbel" panose="020B0503020204020204" pitchFamily="34" charset="0"/>
            </a:endParaRPr>
          </a:p>
        </p:txBody>
      </p:sp>
      <p:sp>
        <p:nvSpPr>
          <p:cNvPr id="23" name="文字方塊 22">
            <a:extLst>
              <a:ext uri="{FF2B5EF4-FFF2-40B4-BE49-F238E27FC236}">
                <a16:creationId xmlns:a16="http://schemas.microsoft.com/office/drawing/2014/main" id="{86BC1DED-3D76-5F4B-ACDE-ECBE9B02A5E1}"/>
              </a:ext>
            </a:extLst>
          </p:cNvPr>
          <p:cNvSpPr txBox="1">
            <a:spLocks noChangeArrowheads="1"/>
          </p:cNvSpPr>
          <p:nvPr/>
        </p:nvSpPr>
        <p:spPr bwMode="auto">
          <a:xfrm>
            <a:off x="6029175" y="5715000"/>
            <a:ext cx="1019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Payoff</a:t>
            </a:r>
            <a:endParaRPr kumimoji="0" lang="zh-TW" altLang="en-US" sz="2400">
              <a:latin typeface="Corbel" panose="020B0503020204020204" pitchFamily="34" charset="0"/>
            </a:endParaRPr>
          </a:p>
        </p:txBody>
      </p:sp>
      <p:sp>
        <p:nvSpPr>
          <p:cNvPr id="24" name="文字方塊 23">
            <a:extLst>
              <a:ext uri="{FF2B5EF4-FFF2-40B4-BE49-F238E27FC236}">
                <a16:creationId xmlns:a16="http://schemas.microsoft.com/office/drawing/2014/main" id="{52CF739E-982C-4840-819D-F3E10608962F}"/>
              </a:ext>
            </a:extLst>
          </p:cNvPr>
          <p:cNvSpPr txBox="1">
            <a:spLocks noChangeArrowheads="1"/>
          </p:cNvSpPr>
          <p:nvPr/>
        </p:nvSpPr>
        <p:spPr bwMode="auto">
          <a:xfrm>
            <a:off x="28425" y="3000375"/>
            <a:ext cx="1492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a:latin typeface="Corbel" panose="020B0503020204020204" pitchFamily="34" charset="0"/>
              </a:rPr>
              <a:t>Strategies</a:t>
            </a:r>
            <a:endParaRPr kumimoji="0" lang="zh-TW" altLang="en-US" sz="2400">
              <a:latin typeface="Corbel" panose="020B0503020204020204" pitchFamily="34" charset="0"/>
            </a:endParaRPr>
          </a:p>
        </p:txBody>
      </p:sp>
      <p:cxnSp>
        <p:nvCxnSpPr>
          <p:cNvPr id="25" name="直線單箭頭接點 24">
            <a:extLst>
              <a:ext uri="{FF2B5EF4-FFF2-40B4-BE49-F238E27FC236}">
                <a16:creationId xmlns:a16="http://schemas.microsoft.com/office/drawing/2014/main" id="{5C29DEA5-1FE3-6846-B718-DF33BD9D67ED}"/>
              </a:ext>
            </a:extLst>
          </p:cNvPr>
          <p:cNvCxnSpPr>
            <a:stCxn id="24" idx="3"/>
            <a:endCxn id="13" idx="1"/>
          </p:cNvCxnSpPr>
          <p:nvPr/>
        </p:nvCxnSpPr>
        <p:spPr>
          <a:xfrm>
            <a:off x="1520675" y="3230562"/>
            <a:ext cx="1803400"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E9CF4FB6-3C1E-3E45-8010-C2E3F87A8101}"/>
              </a:ext>
            </a:extLst>
          </p:cNvPr>
          <p:cNvCxnSpPr>
            <a:stCxn id="24" idx="3"/>
            <a:endCxn id="14" idx="1"/>
          </p:cNvCxnSpPr>
          <p:nvPr/>
        </p:nvCxnSpPr>
        <p:spPr>
          <a:xfrm>
            <a:off x="1520675" y="3230562"/>
            <a:ext cx="3779838"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EABB8A48-6DFD-A249-93C4-52F7AC73494B}"/>
              </a:ext>
            </a:extLst>
          </p:cNvPr>
          <p:cNvCxnSpPr>
            <a:stCxn id="24" idx="3"/>
          </p:cNvCxnSpPr>
          <p:nvPr/>
        </p:nvCxnSpPr>
        <p:spPr>
          <a:xfrm>
            <a:off x="1520675" y="3230562"/>
            <a:ext cx="2222500" cy="169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340C97B-5CBA-4D4D-AD60-A0F2E9A0DBA5}"/>
              </a:ext>
            </a:extLst>
          </p:cNvPr>
          <p:cNvCxnSpPr>
            <a:stCxn id="24" idx="3"/>
            <a:endCxn id="16" idx="0"/>
          </p:cNvCxnSpPr>
          <p:nvPr/>
        </p:nvCxnSpPr>
        <p:spPr>
          <a:xfrm>
            <a:off x="1520675" y="3231356"/>
            <a:ext cx="54184" cy="17311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7A4FB6EC-135F-D34A-8A6F-7AF43FA30B23}"/>
              </a:ext>
            </a:extLst>
          </p:cNvPr>
          <p:cNvCxnSpPr/>
          <p:nvPr/>
        </p:nvCxnSpPr>
        <p:spPr>
          <a:xfrm rot="10800000" flipV="1">
            <a:off x="2028675" y="5715000"/>
            <a:ext cx="3929063"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DC4F76A2-6F13-BC48-BD3D-FE32307BFA00}"/>
              </a:ext>
            </a:extLst>
          </p:cNvPr>
          <p:cNvCxnSpPr/>
          <p:nvPr/>
        </p:nvCxnSpPr>
        <p:spPr>
          <a:xfrm rot="10800000" flipV="1">
            <a:off x="4243238" y="5715000"/>
            <a:ext cx="1714500"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8D6B3B68-A767-9F44-A910-8A608C16FF0C}"/>
              </a:ext>
            </a:extLst>
          </p:cNvPr>
          <p:cNvCxnSpPr/>
          <p:nvPr/>
        </p:nvCxnSpPr>
        <p:spPr>
          <a:xfrm rot="5400000" flipH="1" flipV="1">
            <a:off x="5886300" y="5429250"/>
            <a:ext cx="357188" cy="214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 Box 17">
            <a:extLst>
              <a:ext uri="{FF2B5EF4-FFF2-40B4-BE49-F238E27FC236}">
                <a16:creationId xmlns:a16="http://schemas.microsoft.com/office/drawing/2014/main" id="{3D3F0C33-4884-5E4A-A69E-256F906808B3}"/>
              </a:ext>
            </a:extLst>
          </p:cNvPr>
          <p:cNvSpPr txBox="1">
            <a:spLocks noChangeArrowheads="1"/>
          </p:cNvSpPr>
          <p:nvPr/>
        </p:nvSpPr>
        <p:spPr bwMode="auto">
          <a:xfrm>
            <a:off x="3314550" y="6211887"/>
            <a:ext cx="12666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$ 0</a:t>
            </a:r>
          </a:p>
          <a:p>
            <a:pPr eaLnBrk="1" hangingPunct="1"/>
            <a:r>
              <a:rPr kumimoji="0" lang="en-US" altLang="zh-TW" dirty="0">
                <a:latin typeface="Corbel" panose="020B0503020204020204" pitchFamily="34" charset="0"/>
              </a:rPr>
              <a:t>Google: $ 0</a:t>
            </a:r>
          </a:p>
        </p:txBody>
      </p:sp>
      <p:sp>
        <p:nvSpPr>
          <p:cNvPr id="33" name="Text Box 17">
            <a:extLst>
              <a:ext uri="{FF2B5EF4-FFF2-40B4-BE49-F238E27FC236}">
                <a16:creationId xmlns:a16="http://schemas.microsoft.com/office/drawing/2014/main" id="{4D37F42A-3F58-3A4C-88C4-643148CC3A12}"/>
              </a:ext>
            </a:extLst>
          </p:cNvPr>
          <p:cNvSpPr txBox="1">
            <a:spLocks noChangeArrowheads="1"/>
          </p:cNvSpPr>
          <p:nvPr/>
        </p:nvSpPr>
        <p:spPr bwMode="auto">
          <a:xfrm>
            <a:off x="5671988" y="4714875"/>
            <a:ext cx="13901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dirty="0">
                <a:latin typeface="Corbel" panose="020B0503020204020204" pitchFamily="34" charset="0"/>
              </a:rPr>
              <a:t>Apple: $ 1b</a:t>
            </a:r>
          </a:p>
          <a:p>
            <a:pPr eaLnBrk="1" hangingPunct="1"/>
            <a:r>
              <a:rPr kumimoji="0" lang="en-US" altLang="zh-TW" dirty="0">
                <a:latin typeface="Corbel" panose="020B0503020204020204" pitchFamily="34" charset="0"/>
              </a:rPr>
              <a:t>Google: $ 2b</a:t>
            </a:r>
          </a:p>
        </p:txBody>
      </p:sp>
      <p:graphicFrame>
        <p:nvGraphicFramePr>
          <p:cNvPr id="34" name="Group 23">
            <a:extLst>
              <a:ext uri="{FF2B5EF4-FFF2-40B4-BE49-F238E27FC236}">
                <a16:creationId xmlns:a16="http://schemas.microsoft.com/office/drawing/2014/main" id="{963ADFCA-81AC-3D41-8B3B-EB1F9966653B}"/>
              </a:ext>
            </a:extLst>
          </p:cNvPr>
          <p:cNvGraphicFramePr>
            <a:graphicFrameLocks noGrp="1"/>
          </p:cNvGraphicFramePr>
          <p:nvPr>
            <p:extLst>
              <p:ext uri="{D42A27DB-BD31-4B8C-83A1-F6EECF244321}">
                <p14:modId xmlns:p14="http://schemas.microsoft.com/office/powerpoint/2010/main" val="3190003234"/>
              </p:ext>
            </p:extLst>
          </p:nvPr>
        </p:nvGraphicFramePr>
        <p:xfrm>
          <a:off x="7157467" y="3035017"/>
          <a:ext cx="4824983" cy="1470552"/>
        </p:xfrm>
        <a:graphic>
          <a:graphicData uri="http://schemas.openxmlformats.org/drawingml/2006/table">
            <a:tbl>
              <a:tblPr/>
              <a:tblGrid>
                <a:gridCol w="1584323">
                  <a:extLst>
                    <a:ext uri="{9D8B030D-6E8A-4147-A177-3AD203B41FA5}">
                      <a16:colId xmlns:a16="http://schemas.microsoft.com/office/drawing/2014/main" val="3617940181"/>
                    </a:ext>
                  </a:extLst>
                </a:gridCol>
                <a:gridCol w="1728352">
                  <a:extLst>
                    <a:ext uri="{9D8B030D-6E8A-4147-A177-3AD203B41FA5}">
                      <a16:colId xmlns:a16="http://schemas.microsoft.com/office/drawing/2014/main" val="3520840697"/>
                    </a:ext>
                  </a:extLst>
                </a:gridCol>
                <a:gridCol w="1512308">
                  <a:extLst>
                    <a:ext uri="{9D8B030D-6E8A-4147-A177-3AD203B41FA5}">
                      <a16:colId xmlns:a16="http://schemas.microsoft.com/office/drawing/2014/main" val="2224211963"/>
                    </a:ext>
                  </a:extLst>
                </a:gridCol>
              </a:tblGrid>
              <a:tr h="313257">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TW" altLang="en-US" sz="2000" b="1" i="0" u="none" strike="noStrike" cap="none" normalizeH="0" baseline="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mn-ea"/>
                        </a:rPr>
                        <a:t>Surrender</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1" i="0" u="none" strike="noStrike" cap="none" normalizeH="0" baseline="0" dirty="0">
                          <a:ln>
                            <a:noFill/>
                          </a:ln>
                          <a:solidFill>
                            <a:srgbClr val="FFFFFF"/>
                          </a:solidFill>
                          <a:effectLst/>
                          <a:latin typeface="Arial" panose="020B0604020202020204" pitchFamily="34" charset="0"/>
                          <a:ea typeface="新細明體" panose="02020500000000000000" pitchFamily="18" charset="-120"/>
                        </a:rPr>
                        <a:t>Fight</a:t>
                      </a:r>
                      <a:endParaRPr kumimoji="0" lang="zh-TW" altLang="en-US" sz="2000" b="1" i="0" u="none" strike="noStrike" cap="none" normalizeH="0" baseline="0" dirty="0">
                        <a:ln>
                          <a:noFill/>
                        </a:ln>
                        <a:solidFill>
                          <a:srgbClr val="FFFFFF"/>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02717678"/>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In</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(2, 1)</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(0, 0)</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5DFE4"/>
                    </a:solidFill>
                  </a:tcPr>
                </a:tc>
                <a:extLst>
                  <a:ext uri="{0D108BD9-81ED-4DB2-BD59-A6C34878D82A}">
                    <a16:rowId xmlns:a16="http://schemas.microsoft.com/office/drawing/2014/main" val="4069324249"/>
                  </a:ext>
                </a:extLst>
              </a:tr>
              <a:tr h="537156">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新細明體" panose="02020500000000000000" pitchFamily="18" charset="-120"/>
                        </a:rPr>
                        <a:t>Out</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tc>
                  <a:txBody>
                    <a:bodyPr/>
                    <a:lstStyle>
                      <a:lvl1pPr>
                        <a:spcBef>
                          <a:spcPct val="20000"/>
                        </a:spcBef>
                        <a:buClr>
                          <a:schemeClr val="accent1"/>
                        </a:buClr>
                        <a:buSzPct val="80000"/>
                        <a:buFont typeface="Wingdings 2" pitchFamily="2" charset="2"/>
                        <a:defRPr sz="2600">
                          <a:solidFill>
                            <a:schemeClr val="tx1"/>
                          </a:solidFill>
                          <a:latin typeface="Arial" panose="020B0604020202020204" pitchFamily="34" charset="0"/>
                        </a:defRPr>
                      </a:lvl1pPr>
                      <a:lvl2pPr marL="742950" indent="-285750">
                        <a:spcBef>
                          <a:spcPct val="20000"/>
                        </a:spcBef>
                        <a:buClr>
                          <a:schemeClr val="accent1"/>
                        </a:buClr>
                        <a:buSzPct val="90000"/>
                        <a:buFont typeface="Wingdings 2" pitchFamily="2" charset="2"/>
                        <a:defRPr sz="2200">
                          <a:solidFill>
                            <a:schemeClr val="tx1"/>
                          </a:solidFill>
                          <a:latin typeface="Arial" panose="020B0604020202020204" pitchFamily="34" charset="0"/>
                        </a:defRPr>
                      </a:lvl2pPr>
                      <a:lvl3pPr marL="1143000" indent="-228600">
                        <a:spcBef>
                          <a:spcPct val="20000"/>
                        </a:spcBef>
                        <a:buClr>
                          <a:schemeClr val="accent2"/>
                        </a:buClr>
                        <a:buSzPct val="85000"/>
                        <a:buFont typeface="Arial" panose="020B0604020202020204" pitchFamily="34" charset="0"/>
                        <a:defRPr sz="2000">
                          <a:solidFill>
                            <a:schemeClr val="tx1"/>
                          </a:solidFill>
                          <a:latin typeface="Arial" panose="020B0604020202020204" pitchFamily="34" charset="0"/>
                        </a:defRPr>
                      </a:lvl3pPr>
                      <a:lvl4pPr marL="1600200" indent="-228600">
                        <a:spcBef>
                          <a:spcPct val="20000"/>
                        </a:spcBef>
                        <a:buClr>
                          <a:srgbClr val="8D89A4"/>
                        </a:buClr>
                        <a:buSzPct val="90000"/>
                        <a:buFont typeface="Wingdings 2" pitchFamily="2" charset="2"/>
                        <a:defRPr>
                          <a:solidFill>
                            <a:schemeClr val="tx1"/>
                          </a:solidFill>
                          <a:latin typeface="Arial" panose="020B0604020202020204" pitchFamily="34" charset="0"/>
                        </a:defRPr>
                      </a:lvl4pPr>
                      <a:lvl5pPr marL="2057400" indent="-228600">
                        <a:spcBef>
                          <a:spcPct val="20000"/>
                        </a:spcBef>
                        <a:buClr>
                          <a:srgbClr val="748560"/>
                        </a:buClr>
                        <a:buSzPct val="100000"/>
                        <a:buFont typeface="Arial" panose="020B0604020202020204" pitchFamily="34" charset="0"/>
                        <a:defRPr>
                          <a:solidFill>
                            <a:schemeClr val="tx1"/>
                          </a:solidFill>
                          <a:latin typeface="Arial" panose="020B0604020202020204" pitchFamily="34" charset="0"/>
                        </a:defRPr>
                      </a:lvl5pPr>
                      <a:lvl6pPr marL="25146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6pPr>
                      <a:lvl7pPr marL="29718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7pPr>
                      <a:lvl8pPr marL="34290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8pPr>
                      <a:lvl9pPr marL="3886200" indent="-228600" fontAlgn="base">
                        <a:spcBef>
                          <a:spcPct val="20000"/>
                        </a:spcBef>
                        <a:spcAft>
                          <a:spcPct val="0"/>
                        </a:spcAft>
                        <a:buClr>
                          <a:srgbClr val="748560"/>
                        </a:buClr>
                        <a:buSzPct val="100000"/>
                        <a:buFont typeface="Arial" panose="020B0604020202020204" pitchFamily="34" charset="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rPr>
                        <a:t>(1, 2)</a:t>
                      </a:r>
                      <a:endParaRPr kumimoji="0" lang="zh-TW" altLang="en-US" sz="2000" b="0" i="0" u="none" strike="noStrike" cap="none" normalizeH="0" baseline="0" dirty="0">
                        <a:ln>
                          <a:noFill/>
                        </a:ln>
                        <a:solidFill>
                          <a:srgbClr val="000000"/>
                        </a:solidFill>
                        <a:effectLst/>
                        <a:latin typeface="Arial" panose="020B0604020202020204" pitchFamily="34" charset="0"/>
                        <a:ea typeface="微軟正黑體" panose="020B0604030504040204" pitchFamily="34" charset="-12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BF0F2"/>
                    </a:solidFill>
                  </a:tcPr>
                </a:tc>
                <a:extLst>
                  <a:ext uri="{0D108BD9-81ED-4DB2-BD59-A6C34878D82A}">
                    <a16:rowId xmlns:a16="http://schemas.microsoft.com/office/drawing/2014/main" val="2496886670"/>
                  </a:ext>
                </a:extLst>
              </a:tr>
            </a:tbl>
          </a:graphicData>
        </a:graphic>
      </p:graphicFrame>
      <p:pic>
        <p:nvPicPr>
          <p:cNvPr id="1026" name="Picture 2" descr="Apple (AAPL)">
            <a:extLst>
              <a:ext uri="{FF2B5EF4-FFF2-40B4-BE49-F238E27FC236}">
                <a16:creationId xmlns:a16="http://schemas.microsoft.com/office/drawing/2014/main" id="{937563E5-854E-D045-88E0-23F57D23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620" y="2236979"/>
            <a:ext cx="708026" cy="70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5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5" grpId="0"/>
      <p:bldP spid="16" grpId="0"/>
      <p:bldP spid="17" grpId="0"/>
      <p:bldP spid="22" grpId="0"/>
      <p:bldP spid="22" grpId="1"/>
      <p:bldP spid="23" grpId="0"/>
      <p:bldP spid="24" grpId="0"/>
      <p:bldP spid="24" grpId="1"/>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A844-99D5-F848-97A2-7EB3CB5B7B0C}"/>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1B4B574C-CE7F-EC4D-90F4-02FF65F7ED9C}"/>
              </a:ext>
            </a:extLst>
          </p:cNvPr>
          <p:cNvSpPr>
            <a:spLocks noGrp="1"/>
          </p:cNvSpPr>
          <p:nvPr>
            <p:ph idx="1"/>
          </p:nvPr>
        </p:nvSpPr>
        <p:spPr/>
        <p:txBody>
          <a:bodyPr/>
          <a:lstStyle/>
          <a:p>
            <a:r>
              <a:rPr lang="en-US" dirty="0"/>
              <a:t>There are some weird cases by directly extending Nash equilibrium.</a:t>
            </a:r>
          </a:p>
        </p:txBody>
      </p:sp>
      <p:grpSp>
        <p:nvGrpSpPr>
          <p:cNvPr id="45" name="Group 44">
            <a:extLst>
              <a:ext uri="{FF2B5EF4-FFF2-40B4-BE49-F238E27FC236}">
                <a16:creationId xmlns:a16="http://schemas.microsoft.com/office/drawing/2014/main" id="{FFD851E7-2AF0-9E49-8F03-9D87961204FF}"/>
              </a:ext>
            </a:extLst>
          </p:cNvPr>
          <p:cNvGrpSpPr/>
          <p:nvPr/>
        </p:nvGrpSpPr>
        <p:grpSpPr>
          <a:xfrm>
            <a:off x="1081761" y="3164522"/>
            <a:ext cx="4555423" cy="2504277"/>
            <a:chOff x="1079255" y="2762186"/>
            <a:chExt cx="6954918" cy="3823363"/>
          </a:xfrm>
        </p:grpSpPr>
        <p:sp>
          <p:nvSpPr>
            <p:cNvPr id="31" name="Line 7">
              <a:extLst>
                <a:ext uri="{FF2B5EF4-FFF2-40B4-BE49-F238E27FC236}">
                  <a16:creationId xmlns:a16="http://schemas.microsoft.com/office/drawing/2014/main" id="{BFE9876C-0CCC-5D46-932A-DA0EFAD15354}"/>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4" name="Line 6">
              <a:extLst>
                <a:ext uri="{FF2B5EF4-FFF2-40B4-BE49-F238E27FC236}">
                  <a16:creationId xmlns:a16="http://schemas.microsoft.com/office/drawing/2014/main" id="{08E01DDD-CBB7-B043-AE3B-DE58C2BFFB24}"/>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 name="Line 4">
              <a:extLst>
                <a:ext uri="{FF2B5EF4-FFF2-40B4-BE49-F238E27FC236}">
                  <a16:creationId xmlns:a16="http://schemas.microsoft.com/office/drawing/2014/main" id="{326192ED-A9B2-F044-89C2-14E46E6DCC4C}"/>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5" name="Line 5">
              <a:extLst>
                <a:ext uri="{FF2B5EF4-FFF2-40B4-BE49-F238E27FC236}">
                  <a16:creationId xmlns:a16="http://schemas.microsoft.com/office/drawing/2014/main" id="{7337D1D3-FD79-774C-B3E9-E6A7DA07B748}"/>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6" name="Line 6">
              <a:extLst>
                <a:ext uri="{FF2B5EF4-FFF2-40B4-BE49-F238E27FC236}">
                  <a16:creationId xmlns:a16="http://schemas.microsoft.com/office/drawing/2014/main" id="{82934076-2D27-E145-8DE5-3CAE9B27D3EF}"/>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7" name="Line 7">
              <a:extLst>
                <a:ext uri="{FF2B5EF4-FFF2-40B4-BE49-F238E27FC236}">
                  <a16:creationId xmlns:a16="http://schemas.microsoft.com/office/drawing/2014/main" id="{E93CD92E-07B2-ED4A-B5BD-704443A278A4}"/>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8" name="Oval 8">
              <a:extLst>
                <a:ext uri="{FF2B5EF4-FFF2-40B4-BE49-F238E27FC236}">
                  <a16:creationId xmlns:a16="http://schemas.microsoft.com/office/drawing/2014/main" id="{4255F2BB-140E-F24F-A0B1-AE6AACC8E069}"/>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9" name="Oval 9">
              <a:extLst>
                <a:ext uri="{FF2B5EF4-FFF2-40B4-BE49-F238E27FC236}">
                  <a16:creationId xmlns:a16="http://schemas.microsoft.com/office/drawing/2014/main" id="{4F87AA9B-02BA-5140-80E2-04D00C5F138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0" name="Oval 10">
              <a:extLst>
                <a:ext uri="{FF2B5EF4-FFF2-40B4-BE49-F238E27FC236}">
                  <a16:creationId xmlns:a16="http://schemas.microsoft.com/office/drawing/2014/main" id="{1C8DE26F-EBA0-0C43-B2E5-52F0E11B3863}"/>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1" name="Oval 11">
              <a:extLst>
                <a:ext uri="{FF2B5EF4-FFF2-40B4-BE49-F238E27FC236}">
                  <a16:creationId xmlns:a16="http://schemas.microsoft.com/office/drawing/2014/main" id="{1C0B6E6B-48AE-5F45-B673-F8C6CAF99B53}"/>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12" name="Oval 12">
              <a:extLst>
                <a:ext uri="{FF2B5EF4-FFF2-40B4-BE49-F238E27FC236}">
                  <a16:creationId xmlns:a16="http://schemas.microsoft.com/office/drawing/2014/main" id="{4973CF15-5027-774D-A81B-C138B4FF825D}"/>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2" name="Oval 11">
              <a:extLst>
                <a:ext uri="{FF2B5EF4-FFF2-40B4-BE49-F238E27FC236}">
                  <a16:creationId xmlns:a16="http://schemas.microsoft.com/office/drawing/2014/main" id="{C8A5CA4E-C929-A04E-A5D6-1E89AC9F7030}"/>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3" name="Oval 12">
              <a:extLst>
                <a:ext uri="{FF2B5EF4-FFF2-40B4-BE49-F238E27FC236}">
                  <a16:creationId xmlns:a16="http://schemas.microsoft.com/office/drawing/2014/main" id="{ACFF20EF-A14B-3E47-BE8A-FB33461E7F1F}"/>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35" name="Text Box 13">
              <a:extLst>
                <a:ext uri="{FF2B5EF4-FFF2-40B4-BE49-F238E27FC236}">
                  <a16:creationId xmlns:a16="http://schemas.microsoft.com/office/drawing/2014/main" id="{177F348A-FDB7-8F45-B9E9-7E82BCA58476}"/>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36" name="Text Box 13">
              <a:extLst>
                <a:ext uri="{FF2B5EF4-FFF2-40B4-BE49-F238E27FC236}">
                  <a16:creationId xmlns:a16="http://schemas.microsoft.com/office/drawing/2014/main" id="{D9AE65EA-D4FF-444F-826F-A1284A353B72}"/>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37" name="Text Box 13">
              <a:extLst>
                <a:ext uri="{FF2B5EF4-FFF2-40B4-BE49-F238E27FC236}">
                  <a16:creationId xmlns:a16="http://schemas.microsoft.com/office/drawing/2014/main" id="{135B6B26-F0FA-CA4C-B7EB-125F914919D3}"/>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38" name="Text Box 13">
              <a:extLst>
                <a:ext uri="{FF2B5EF4-FFF2-40B4-BE49-F238E27FC236}">
                  <a16:creationId xmlns:a16="http://schemas.microsoft.com/office/drawing/2014/main" id="{BE97F9AE-781E-3B41-B826-927898552407}"/>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39" name="Text Box 13">
              <a:extLst>
                <a:ext uri="{FF2B5EF4-FFF2-40B4-BE49-F238E27FC236}">
                  <a16:creationId xmlns:a16="http://schemas.microsoft.com/office/drawing/2014/main" id="{F6E849DD-2651-A545-9D37-E58D37264B7C}"/>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40" name="Text Box 13">
              <a:extLst>
                <a:ext uri="{FF2B5EF4-FFF2-40B4-BE49-F238E27FC236}">
                  <a16:creationId xmlns:a16="http://schemas.microsoft.com/office/drawing/2014/main" id="{9F9716F8-5397-5E4D-B03B-3813886C55A0}"/>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41" name="Text Box 13">
              <a:extLst>
                <a:ext uri="{FF2B5EF4-FFF2-40B4-BE49-F238E27FC236}">
                  <a16:creationId xmlns:a16="http://schemas.microsoft.com/office/drawing/2014/main" id="{C254B1E8-0E2C-6141-A728-009488D930A1}"/>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42" name="Text Box 13">
              <a:extLst>
                <a:ext uri="{FF2B5EF4-FFF2-40B4-BE49-F238E27FC236}">
                  <a16:creationId xmlns:a16="http://schemas.microsoft.com/office/drawing/2014/main" id="{7EB28714-5411-D747-9DB6-CB051F211054}"/>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43" name="Text Box 13">
              <a:extLst>
                <a:ext uri="{FF2B5EF4-FFF2-40B4-BE49-F238E27FC236}">
                  <a16:creationId xmlns:a16="http://schemas.microsoft.com/office/drawing/2014/main" id="{7DE598F4-E054-B847-BC8A-BB2202D5C6B9}"/>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44" name="Text Box 13">
              <a:extLst>
                <a:ext uri="{FF2B5EF4-FFF2-40B4-BE49-F238E27FC236}">
                  <a16:creationId xmlns:a16="http://schemas.microsoft.com/office/drawing/2014/main" id="{71C14748-01F8-0142-AD82-6CD05A591F12}"/>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46" name="Content Placeholder 2">
            <a:extLst>
              <a:ext uri="{FF2B5EF4-FFF2-40B4-BE49-F238E27FC236}">
                <a16:creationId xmlns:a16="http://schemas.microsoft.com/office/drawing/2014/main" id="{11CA77D0-7A35-B24D-98B6-8AF1A83DBD29}"/>
              </a:ext>
            </a:extLst>
          </p:cNvPr>
          <p:cNvSpPr txBox="1">
            <a:spLocks/>
          </p:cNvSpPr>
          <p:nvPr/>
        </p:nvSpPr>
        <p:spPr>
          <a:xfrm>
            <a:off x="5851474" y="264065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Nash equilibrium:</a:t>
            </a:r>
          </a:p>
          <a:p>
            <a:pPr lvl="1"/>
            <a:r>
              <a:rPr lang="en-US" dirty="0"/>
              <a:t>Teacher chooses “Don’t give a test”</a:t>
            </a:r>
          </a:p>
          <a:p>
            <a:pPr lvl="1"/>
            <a:r>
              <a:rPr lang="en-US" dirty="0"/>
              <a:t>Student chooses (Relax, Cheat) </a:t>
            </a:r>
          </a:p>
        </p:txBody>
      </p:sp>
      <p:sp>
        <p:nvSpPr>
          <p:cNvPr id="48" name="Text Box 13">
            <a:extLst>
              <a:ext uri="{FF2B5EF4-FFF2-40B4-BE49-F238E27FC236}">
                <a16:creationId xmlns:a16="http://schemas.microsoft.com/office/drawing/2014/main" id="{61B198CB-796C-F049-89E9-4EBAF65F928E}"/>
              </a:ext>
            </a:extLst>
          </p:cNvPr>
          <p:cNvSpPr txBox="1">
            <a:spLocks noChangeArrowheads="1"/>
          </p:cNvSpPr>
          <p:nvPr/>
        </p:nvSpPr>
        <p:spPr bwMode="auto">
          <a:xfrm>
            <a:off x="2756829" y="2616030"/>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49" name="Text Box 13">
            <a:extLst>
              <a:ext uri="{FF2B5EF4-FFF2-40B4-BE49-F238E27FC236}">
                <a16:creationId xmlns:a16="http://schemas.microsoft.com/office/drawing/2014/main" id="{CE6694E1-320F-EB4D-8467-668D6A3E4A77}"/>
              </a:ext>
            </a:extLst>
          </p:cNvPr>
          <p:cNvSpPr txBox="1">
            <a:spLocks noChangeArrowheads="1"/>
          </p:cNvSpPr>
          <p:nvPr/>
        </p:nvSpPr>
        <p:spPr bwMode="auto">
          <a:xfrm>
            <a:off x="945605" y="374378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0" name="Text Box 13">
            <a:extLst>
              <a:ext uri="{FF2B5EF4-FFF2-40B4-BE49-F238E27FC236}">
                <a16:creationId xmlns:a16="http://schemas.microsoft.com/office/drawing/2014/main" id="{D4FE1470-A962-C14C-92D0-8393D685F2BE}"/>
              </a:ext>
            </a:extLst>
          </p:cNvPr>
          <p:cNvSpPr txBox="1">
            <a:spLocks noChangeArrowheads="1"/>
          </p:cNvSpPr>
          <p:nvPr/>
        </p:nvSpPr>
        <p:spPr bwMode="auto">
          <a:xfrm>
            <a:off x="2987720" y="3801043"/>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1" name="TextBox 50">
            <a:extLst>
              <a:ext uri="{FF2B5EF4-FFF2-40B4-BE49-F238E27FC236}">
                <a16:creationId xmlns:a16="http://schemas.microsoft.com/office/drawing/2014/main" id="{CF3B3D17-EE4B-6F4F-AEEC-34BDC1E08B9B}"/>
              </a:ext>
            </a:extLst>
          </p:cNvPr>
          <p:cNvSpPr txBox="1"/>
          <p:nvPr/>
        </p:nvSpPr>
        <p:spPr>
          <a:xfrm>
            <a:off x="5786207" y="5261284"/>
            <a:ext cx="6145785" cy="1384995"/>
          </a:xfrm>
          <a:prstGeom prst="rect">
            <a:avLst/>
          </a:prstGeom>
          <a:noFill/>
        </p:spPr>
        <p:txBody>
          <a:bodyPr wrap="none" rtlCol="0">
            <a:spAutoFit/>
          </a:bodyPr>
          <a:lstStyle/>
          <a:p>
            <a:r>
              <a:rPr lang="en-US" sz="2800" dirty="0"/>
              <a:t>Why is this the weird case?</a:t>
            </a:r>
          </a:p>
          <a:p>
            <a:pPr marL="457200" indent="-457200">
              <a:buFontTx/>
              <a:buChar char="-"/>
            </a:pPr>
            <a:r>
              <a:rPr lang="en-US" sz="2800" dirty="0"/>
              <a:t>Student gives a “non-credible threat”</a:t>
            </a:r>
          </a:p>
          <a:p>
            <a:pPr marL="457200" indent="-457200">
              <a:buFontTx/>
              <a:buChar char="-"/>
            </a:pPr>
            <a:r>
              <a:rPr lang="en-US" sz="2800" dirty="0"/>
              <a:t>“I’ll choose to cheat if you give a test”</a:t>
            </a:r>
          </a:p>
        </p:txBody>
      </p:sp>
      <p:sp>
        <p:nvSpPr>
          <p:cNvPr id="13" name="TextBox 12">
            <a:extLst>
              <a:ext uri="{FF2B5EF4-FFF2-40B4-BE49-F238E27FC236}">
                <a16:creationId xmlns:a16="http://schemas.microsoft.com/office/drawing/2014/main" id="{0E19BA20-9E8B-2542-B071-14141FAC6D28}"/>
              </a:ext>
            </a:extLst>
          </p:cNvPr>
          <p:cNvSpPr txBox="1"/>
          <p:nvPr/>
        </p:nvSpPr>
        <p:spPr>
          <a:xfrm>
            <a:off x="5851474" y="4312506"/>
            <a:ext cx="2058577" cy="584775"/>
          </a:xfrm>
          <a:prstGeom prst="rect">
            <a:avLst/>
          </a:prstGeom>
          <a:noFill/>
        </p:spPr>
        <p:txBody>
          <a:bodyPr wrap="none" rtlCol="0">
            <a:spAutoFit/>
          </a:bodyPr>
          <a:lstStyle/>
          <a:p>
            <a:r>
              <a:rPr lang="en-US" sz="3200" dirty="0"/>
              <a:t>Is it stable?</a:t>
            </a:r>
          </a:p>
        </p:txBody>
      </p:sp>
    </p:spTree>
    <p:extLst>
      <p:ext uri="{BB962C8B-B14F-4D97-AF65-F5344CB8AC3E}">
        <p14:creationId xmlns:p14="http://schemas.microsoft.com/office/powerpoint/2010/main" val="47556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DE55-A55A-0042-BA47-F7D583D6D154}"/>
              </a:ext>
            </a:extLst>
          </p:cNvPr>
          <p:cNvSpPr>
            <a:spLocks noGrp="1"/>
          </p:cNvSpPr>
          <p:nvPr>
            <p:ph type="title"/>
          </p:nvPr>
        </p:nvSpPr>
        <p:spPr/>
        <p:txBody>
          <a:bodyPr/>
          <a:lstStyle/>
          <a:p>
            <a:r>
              <a:rPr lang="en-US" dirty="0"/>
              <a:t>Solution Concepts in Extensive Games</a:t>
            </a:r>
          </a:p>
        </p:txBody>
      </p:sp>
      <p:sp>
        <p:nvSpPr>
          <p:cNvPr id="3" name="Content Placeholder 2">
            <a:extLst>
              <a:ext uri="{FF2B5EF4-FFF2-40B4-BE49-F238E27FC236}">
                <a16:creationId xmlns:a16="http://schemas.microsoft.com/office/drawing/2014/main" id="{D5DAB780-AFCE-7249-AA75-BB5B7EB52FF4}"/>
              </a:ext>
            </a:extLst>
          </p:cNvPr>
          <p:cNvSpPr>
            <a:spLocks noGrp="1"/>
          </p:cNvSpPr>
          <p:nvPr>
            <p:ph idx="1"/>
          </p:nvPr>
        </p:nvSpPr>
        <p:spPr>
          <a:xfrm>
            <a:off x="838200" y="1825625"/>
            <a:ext cx="10515600" cy="4351338"/>
          </a:xfrm>
        </p:spPr>
        <p:txBody>
          <a:bodyPr/>
          <a:lstStyle/>
          <a:p>
            <a:r>
              <a:rPr lang="en-US" dirty="0"/>
              <a:t>Subgame Perfect Equilibrium (SPE)</a:t>
            </a:r>
          </a:p>
          <a:p>
            <a:pPr lvl="1"/>
            <a:r>
              <a:rPr lang="en-US" altLang="zh-TW" dirty="0"/>
              <a:t>Play in each subgame is a Nash equilibrium. </a:t>
            </a:r>
          </a:p>
          <a:p>
            <a:pPr lvl="1"/>
            <a:r>
              <a:rPr lang="en-US" altLang="zh-TW" dirty="0"/>
              <a:t>Rule out the “non-credible threat”</a:t>
            </a:r>
          </a:p>
        </p:txBody>
      </p:sp>
      <p:sp>
        <p:nvSpPr>
          <p:cNvPr id="31" name="Content Placeholder 2">
            <a:extLst>
              <a:ext uri="{FF2B5EF4-FFF2-40B4-BE49-F238E27FC236}">
                <a16:creationId xmlns:a16="http://schemas.microsoft.com/office/drawing/2014/main" id="{391F1862-2ABA-BD43-99A6-105A4298C763}"/>
              </a:ext>
            </a:extLst>
          </p:cNvPr>
          <p:cNvSpPr txBox="1">
            <a:spLocks/>
          </p:cNvSpPr>
          <p:nvPr/>
        </p:nvSpPr>
        <p:spPr>
          <a:xfrm>
            <a:off x="5961110" y="3410845"/>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SPE</a:t>
            </a:r>
          </a:p>
          <a:p>
            <a:pPr lvl="1"/>
            <a:r>
              <a:rPr lang="en-US" dirty="0"/>
              <a:t>Teacher chooses “Give a test”</a:t>
            </a:r>
          </a:p>
          <a:p>
            <a:pPr lvl="1"/>
            <a:r>
              <a:rPr lang="en-US" dirty="0"/>
              <a:t>Student chooses (Relax, Prepare) </a:t>
            </a:r>
          </a:p>
        </p:txBody>
      </p:sp>
      <p:sp>
        <p:nvSpPr>
          <p:cNvPr id="32" name="Content Placeholder 2">
            <a:extLst>
              <a:ext uri="{FF2B5EF4-FFF2-40B4-BE49-F238E27FC236}">
                <a16:creationId xmlns:a16="http://schemas.microsoft.com/office/drawing/2014/main" id="{B06A86F0-B82B-E347-A8CA-0735D73007CE}"/>
              </a:ext>
            </a:extLst>
          </p:cNvPr>
          <p:cNvSpPr txBox="1">
            <a:spLocks/>
          </p:cNvSpPr>
          <p:nvPr/>
        </p:nvSpPr>
        <p:spPr>
          <a:xfrm>
            <a:off x="5973708" y="5174991"/>
            <a:ext cx="5633082" cy="1411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Can usually be calculated using backward induction.</a:t>
            </a:r>
          </a:p>
          <a:p>
            <a:pPr marL="0" indent="0">
              <a:buNone/>
            </a:pPr>
            <a:endParaRPr lang="en-US" dirty="0"/>
          </a:p>
        </p:txBody>
      </p:sp>
      <p:grpSp>
        <p:nvGrpSpPr>
          <p:cNvPr id="33" name="Group 32">
            <a:extLst>
              <a:ext uri="{FF2B5EF4-FFF2-40B4-BE49-F238E27FC236}">
                <a16:creationId xmlns:a16="http://schemas.microsoft.com/office/drawing/2014/main" id="{8FB04788-26C3-4345-A45D-EFD24AF74630}"/>
              </a:ext>
            </a:extLst>
          </p:cNvPr>
          <p:cNvGrpSpPr/>
          <p:nvPr/>
        </p:nvGrpSpPr>
        <p:grpSpPr>
          <a:xfrm>
            <a:off x="974356" y="3672686"/>
            <a:ext cx="4555423" cy="2504277"/>
            <a:chOff x="1079255" y="2762186"/>
            <a:chExt cx="6954918" cy="3823363"/>
          </a:xfrm>
        </p:grpSpPr>
        <p:sp>
          <p:nvSpPr>
            <p:cNvPr id="34" name="Line 7">
              <a:extLst>
                <a:ext uri="{FF2B5EF4-FFF2-40B4-BE49-F238E27FC236}">
                  <a16:creationId xmlns:a16="http://schemas.microsoft.com/office/drawing/2014/main" id="{163BEEEC-A0B4-E14D-9D20-11E973F9EFEE}"/>
                </a:ext>
              </a:extLst>
            </p:cNvPr>
            <p:cNvSpPr>
              <a:spLocks noChangeShapeType="1"/>
            </p:cNvSpPr>
            <p:nvPr/>
          </p:nvSpPr>
          <p:spPr bwMode="auto">
            <a:xfrm flipH="1">
              <a:off x="4923345" y="4283011"/>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5" name="Line 6">
              <a:extLst>
                <a:ext uri="{FF2B5EF4-FFF2-40B4-BE49-F238E27FC236}">
                  <a16:creationId xmlns:a16="http://schemas.microsoft.com/office/drawing/2014/main" id="{F19DD3AB-7F5A-B24E-A147-5B32AFF0D26E}"/>
                </a:ext>
              </a:extLst>
            </p:cNvPr>
            <p:cNvSpPr>
              <a:spLocks noChangeShapeType="1"/>
            </p:cNvSpPr>
            <p:nvPr/>
          </p:nvSpPr>
          <p:spPr bwMode="auto">
            <a:xfrm>
              <a:off x="6051264" y="4264755"/>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6" name="Line 4">
              <a:extLst>
                <a:ext uri="{FF2B5EF4-FFF2-40B4-BE49-F238E27FC236}">
                  <a16:creationId xmlns:a16="http://schemas.microsoft.com/office/drawing/2014/main" id="{AF2AEC25-05D2-A84A-8C0B-902993BA2298}"/>
                </a:ext>
              </a:extLst>
            </p:cNvPr>
            <p:cNvSpPr>
              <a:spLocks noChangeShapeType="1"/>
            </p:cNvSpPr>
            <p:nvPr/>
          </p:nvSpPr>
          <p:spPr bwMode="auto">
            <a:xfrm flipH="1">
              <a:off x="2829433" y="2946336"/>
              <a:ext cx="1625600" cy="134778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7" name="Line 5">
              <a:extLst>
                <a:ext uri="{FF2B5EF4-FFF2-40B4-BE49-F238E27FC236}">
                  <a16:creationId xmlns:a16="http://schemas.microsoft.com/office/drawing/2014/main" id="{E46532D0-EF1D-A240-988C-7CF240F3849A}"/>
                </a:ext>
              </a:extLst>
            </p:cNvPr>
            <p:cNvSpPr>
              <a:spLocks noChangeShapeType="1"/>
            </p:cNvSpPr>
            <p:nvPr/>
          </p:nvSpPr>
          <p:spPr bwMode="auto">
            <a:xfrm>
              <a:off x="4464558" y="2946336"/>
              <a:ext cx="1617663" cy="133667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8" name="Line 6">
              <a:extLst>
                <a:ext uri="{FF2B5EF4-FFF2-40B4-BE49-F238E27FC236}">
                  <a16:creationId xmlns:a16="http://schemas.microsoft.com/office/drawing/2014/main" id="{4B5EA4A7-6A66-A143-A1EA-9CA07692CB36}"/>
                </a:ext>
              </a:extLst>
            </p:cNvPr>
            <p:cNvSpPr>
              <a:spLocks noChangeShapeType="1"/>
            </p:cNvSpPr>
            <p:nvPr/>
          </p:nvSpPr>
          <p:spPr bwMode="auto">
            <a:xfrm>
              <a:off x="2821496" y="4284599"/>
              <a:ext cx="1135062" cy="134778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39" name="Line 7">
              <a:extLst>
                <a:ext uri="{FF2B5EF4-FFF2-40B4-BE49-F238E27FC236}">
                  <a16:creationId xmlns:a16="http://schemas.microsoft.com/office/drawing/2014/main" id="{FF931BC3-0FF1-1948-A537-73782160B253}"/>
                </a:ext>
              </a:extLst>
            </p:cNvPr>
            <p:cNvSpPr>
              <a:spLocks noChangeShapeType="1"/>
            </p:cNvSpPr>
            <p:nvPr/>
          </p:nvSpPr>
          <p:spPr bwMode="auto">
            <a:xfrm flipH="1">
              <a:off x="1692783" y="4305236"/>
              <a:ext cx="1138238" cy="133826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200"/>
            </a:p>
          </p:txBody>
        </p:sp>
        <p:sp>
          <p:nvSpPr>
            <p:cNvPr id="40" name="Oval 8">
              <a:extLst>
                <a:ext uri="{FF2B5EF4-FFF2-40B4-BE49-F238E27FC236}">
                  <a16:creationId xmlns:a16="http://schemas.microsoft.com/office/drawing/2014/main" id="{4A51D74C-801A-364E-8729-530B13F9F9D8}"/>
                </a:ext>
              </a:extLst>
            </p:cNvPr>
            <p:cNvSpPr>
              <a:spLocks noChangeArrowheads="1"/>
            </p:cNvSpPr>
            <p:nvPr/>
          </p:nvSpPr>
          <p:spPr bwMode="auto">
            <a:xfrm>
              <a:off x="4283583" y="2762186"/>
              <a:ext cx="369888" cy="369888"/>
            </a:xfrm>
            <a:prstGeom prst="ellipse">
              <a:avLst/>
            </a:prstGeom>
            <a:gradFill rotWithShape="1">
              <a:gsLst>
                <a:gs pos="0">
                  <a:schemeClr val="accent1"/>
                </a:gs>
                <a:gs pos="100000">
                  <a:schemeClr val="accent1">
                    <a:gamma/>
                    <a:shade val="46275"/>
                    <a:invGamma/>
                  </a:schemeClr>
                </a:gs>
              </a:gsLst>
              <a:lin ang="2700000" scaled="1"/>
            </a:gradFill>
            <a:ln w="76200">
              <a:solidFill>
                <a:schemeClr val="tx1"/>
              </a:solid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1" name="Oval 9">
              <a:extLst>
                <a:ext uri="{FF2B5EF4-FFF2-40B4-BE49-F238E27FC236}">
                  <a16:creationId xmlns:a16="http://schemas.microsoft.com/office/drawing/2014/main" id="{DBD6A88C-3508-FA4A-8A5B-A4412847C2C2}"/>
                </a:ext>
              </a:extLst>
            </p:cNvPr>
            <p:cNvSpPr>
              <a:spLocks noChangeArrowheads="1"/>
            </p:cNvSpPr>
            <p:nvPr/>
          </p:nvSpPr>
          <p:spPr bwMode="auto">
            <a:xfrm>
              <a:off x="2653221"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2" name="Oval 10">
              <a:extLst>
                <a:ext uri="{FF2B5EF4-FFF2-40B4-BE49-F238E27FC236}">
                  <a16:creationId xmlns:a16="http://schemas.microsoft.com/office/drawing/2014/main" id="{0C1547B9-86EE-D340-95B3-1D8A748FD078}"/>
                </a:ext>
              </a:extLst>
            </p:cNvPr>
            <p:cNvSpPr>
              <a:spLocks noChangeArrowheads="1"/>
            </p:cNvSpPr>
            <p:nvPr/>
          </p:nvSpPr>
          <p:spPr bwMode="auto">
            <a:xfrm>
              <a:off x="5913946" y="4105211"/>
              <a:ext cx="369887" cy="369888"/>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3" name="Oval 11">
              <a:extLst>
                <a:ext uri="{FF2B5EF4-FFF2-40B4-BE49-F238E27FC236}">
                  <a16:creationId xmlns:a16="http://schemas.microsoft.com/office/drawing/2014/main" id="{49CFE49D-7687-A44E-BC69-63C82B508348}"/>
                </a:ext>
              </a:extLst>
            </p:cNvPr>
            <p:cNvSpPr>
              <a:spLocks noChangeArrowheads="1"/>
            </p:cNvSpPr>
            <p:nvPr/>
          </p:nvSpPr>
          <p:spPr bwMode="auto">
            <a:xfrm>
              <a:off x="15356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4" name="Oval 12">
              <a:extLst>
                <a:ext uri="{FF2B5EF4-FFF2-40B4-BE49-F238E27FC236}">
                  <a16:creationId xmlns:a16="http://schemas.microsoft.com/office/drawing/2014/main" id="{AFE8E9A2-1E16-F840-9BF2-F00C64C5DA7B}"/>
                </a:ext>
              </a:extLst>
            </p:cNvPr>
            <p:cNvSpPr>
              <a:spLocks noChangeArrowheads="1"/>
            </p:cNvSpPr>
            <p:nvPr/>
          </p:nvSpPr>
          <p:spPr bwMode="auto">
            <a:xfrm>
              <a:off x="3770821" y="5449824"/>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5" name="Oval 11">
              <a:extLst>
                <a:ext uri="{FF2B5EF4-FFF2-40B4-BE49-F238E27FC236}">
                  <a16:creationId xmlns:a16="http://schemas.microsoft.com/office/drawing/2014/main" id="{39BB496E-0F63-9C43-AA20-19DDF179A58D}"/>
                </a:ext>
              </a:extLst>
            </p:cNvPr>
            <p:cNvSpPr>
              <a:spLocks noChangeArrowheads="1"/>
            </p:cNvSpPr>
            <p:nvPr/>
          </p:nvSpPr>
          <p:spPr bwMode="auto">
            <a:xfrm>
              <a:off x="47661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6" name="Oval 12">
              <a:extLst>
                <a:ext uri="{FF2B5EF4-FFF2-40B4-BE49-F238E27FC236}">
                  <a16:creationId xmlns:a16="http://schemas.microsoft.com/office/drawing/2014/main" id="{7CF31047-E9BC-3B41-B6F4-3A8798E3D666}"/>
                </a:ext>
              </a:extLst>
            </p:cNvPr>
            <p:cNvSpPr>
              <a:spLocks noChangeArrowheads="1"/>
            </p:cNvSpPr>
            <p:nvPr/>
          </p:nvSpPr>
          <p:spPr bwMode="auto">
            <a:xfrm>
              <a:off x="7001383" y="5427599"/>
              <a:ext cx="369887" cy="369887"/>
            </a:xfrm>
            <a:prstGeom prst="ellipse">
              <a:avLst/>
            </a:prstGeom>
            <a:gradFill rotWithShape="1">
              <a:gsLst>
                <a:gs pos="0">
                  <a:schemeClr val="accent1"/>
                </a:gs>
                <a:gs pos="100000">
                  <a:schemeClr val="accent1">
                    <a:gamma/>
                    <a:shade val="46275"/>
                    <a:invGamma/>
                  </a:schemeClr>
                </a:gs>
              </a:gsLst>
              <a:lin ang="2700000" scaled="1"/>
            </a:gradFill>
            <a:ln w="9525">
              <a:noFill/>
              <a:round/>
              <a:headEnd/>
              <a:tailEnd/>
            </a:ln>
            <a:effectLst/>
          </p:spPr>
          <p:txBody>
            <a:bodyPr wrap="none" anchor="ctr"/>
            <a:lstStyle/>
            <a:p>
              <a:pPr fontAlgn="auto">
                <a:spcBef>
                  <a:spcPts val="0"/>
                </a:spcBef>
                <a:spcAft>
                  <a:spcPts val="0"/>
                </a:spcAft>
                <a:defRPr/>
              </a:pPr>
              <a:endParaRPr kumimoji="0" lang="zh-TW" altLang="en-US" sz="1200">
                <a:latin typeface="+mn-lt"/>
                <a:ea typeface="+mn-ea"/>
              </a:endParaRPr>
            </a:p>
          </p:txBody>
        </p:sp>
        <p:sp>
          <p:nvSpPr>
            <p:cNvPr id="47" name="Text Box 13">
              <a:extLst>
                <a:ext uri="{FF2B5EF4-FFF2-40B4-BE49-F238E27FC236}">
                  <a16:creationId xmlns:a16="http://schemas.microsoft.com/office/drawing/2014/main" id="{84D35478-987B-2842-A67C-87EE6AF3E044}"/>
                </a:ext>
              </a:extLst>
            </p:cNvPr>
            <p:cNvSpPr txBox="1">
              <a:spLocks noChangeArrowheads="1"/>
            </p:cNvSpPr>
            <p:nvPr/>
          </p:nvSpPr>
          <p:spPr bwMode="auto">
            <a:xfrm>
              <a:off x="5219217" y="3136949"/>
              <a:ext cx="178216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Give a test</a:t>
              </a:r>
            </a:p>
          </p:txBody>
        </p:sp>
        <p:sp>
          <p:nvSpPr>
            <p:cNvPr id="48" name="Text Box 13">
              <a:extLst>
                <a:ext uri="{FF2B5EF4-FFF2-40B4-BE49-F238E27FC236}">
                  <a16:creationId xmlns:a16="http://schemas.microsoft.com/office/drawing/2014/main" id="{0F5FE2FB-B6C8-0B45-8B59-2D3ABD06F6CA}"/>
                </a:ext>
              </a:extLst>
            </p:cNvPr>
            <p:cNvSpPr txBox="1">
              <a:spLocks noChangeArrowheads="1"/>
            </p:cNvSpPr>
            <p:nvPr/>
          </p:nvSpPr>
          <p:spPr bwMode="auto">
            <a:xfrm>
              <a:off x="1079255" y="3057864"/>
              <a:ext cx="2577558"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Don’t give a test</a:t>
              </a:r>
            </a:p>
          </p:txBody>
        </p:sp>
        <p:sp>
          <p:nvSpPr>
            <p:cNvPr id="49" name="Text Box 13">
              <a:extLst>
                <a:ext uri="{FF2B5EF4-FFF2-40B4-BE49-F238E27FC236}">
                  <a16:creationId xmlns:a16="http://schemas.microsoft.com/office/drawing/2014/main" id="{7AB682E0-CBA8-E946-8D31-A102C297E48C}"/>
                </a:ext>
              </a:extLst>
            </p:cNvPr>
            <p:cNvSpPr txBox="1">
              <a:spLocks noChangeArrowheads="1"/>
            </p:cNvSpPr>
            <p:nvPr/>
          </p:nvSpPr>
          <p:spPr bwMode="auto">
            <a:xfrm>
              <a:off x="1079255" y="4513016"/>
              <a:ext cx="1113745"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Study</a:t>
              </a:r>
            </a:p>
          </p:txBody>
        </p:sp>
        <p:sp>
          <p:nvSpPr>
            <p:cNvPr id="50" name="Text Box 13">
              <a:extLst>
                <a:ext uri="{FF2B5EF4-FFF2-40B4-BE49-F238E27FC236}">
                  <a16:creationId xmlns:a16="http://schemas.microsoft.com/office/drawing/2014/main" id="{55643249-3D79-7C45-BD1D-082BF59680C5}"/>
                </a:ext>
              </a:extLst>
            </p:cNvPr>
            <p:cNvSpPr txBox="1">
              <a:spLocks noChangeArrowheads="1"/>
            </p:cNvSpPr>
            <p:nvPr/>
          </p:nvSpPr>
          <p:spPr bwMode="auto">
            <a:xfrm>
              <a:off x="3335574" y="4590038"/>
              <a:ext cx="1074880"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Relax</a:t>
              </a:r>
            </a:p>
          </p:txBody>
        </p:sp>
        <p:sp>
          <p:nvSpPr>
            <p:cNvPr id="51" name="Text Box 13">
              <a:extLst>
                <a:ext uri="{FF2B5EF4-FFF2-40B4-BE49-F238E27FC236}">
                  <a16:creationId xmlns:a16="http://schemas.microsoft.com/office/drawing/2014/main" id="{8C3F6143-D86F-0648-9682-ABA8FD4F24C9}"/>
                </a:ext>
              </a:extLst>
            </p:cNvPr>
            <p:cNvSpPr txBox="1">
              <a:spLocks noChangeArrowheads="1"/>
            </p:cNvSpPr>
            <p:nvPr/>
          </p:nvSpPr>
          <p:spPr bwMode="auto">
            <a:xfrm>
              <a:off x="4343009" y="4590038"/>
              <a:ext cx="1385696"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Prepare</a:t>
              </a:r>
            </a:p>
          </p:txBody>
        </p:sp>
        <p:sp>
          <p:nvSpPr>
            <p:cNvPr id="52" name="Text Box 13">
              <a:extLst>
                <a:ext uri="{FF2B5EF4-FFF2-40B4-BE49-F238E27FC236}">
                  <a16:creationId xmlns:a16="http://schemas.microsoft.com/office/drawing/2014/main" id="{40984929-A8B8-5E4F-BBC3-A37F84BEEAAA}"/>
                </a:ext>
              </a:extLst>
            </p:cNvPr>
            <p:cNvSpPr txBox="1">
              <a:spLocks noChangeArrowheads="1"/>
            </p:cNvSpPr>
            <p:nvPr/>
          </p:nvSpPr>
          <p:spPr bwMode="auto">
            <a:xfrm>
              <a:off x="6648885" y="4548646"/>
              <a:ext cx="1123827" cy="5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i="1" dirty="0">
                  <a:latin typeface="Corbel" panose="020B0503020204020204" pitchFamily="34" charset="0"/>
                </a:rPr>
                <a:t>Cheat</a:t>
              </a:r>
            </a:p>
          </p:txBody>
        </p:sp>
        <p:sp>
          <p:nvSpPr>
            <p:cNvPr id="53" name="Text Box 13">
              <a:extLst>
                <a:ext uri="{FF2B5EF4-FFF2-40B4-BE49-F238E27FC236}">
                  <a16:creationId xmlns:a16="http://schemas.microsoft.com/office/drawing/2014/main" id="{3E071320-828A-1140-B692-820D2F74C7FF}"/>
                </a:ext>
              </a:extLst>
            </p:cNvPr>
            <p:cNvSpPr txBox="1">
              <a:spLocks noChangeArrowheads="1"/>
            </p:cNvSpPr>
            <p:nvPr/>
          </p:nvSpPr>
          <p:spPr bwMode="auto">
            <a:xfrm>
              <a:off x="1121855" y="5880710"/>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(3,1)</a:t>
              </a:r>
            </a:p>
          </p:txBody>
        </p:sp>
        <p:sp>
          <p:nvSpPr>
            <p:cNvPr id="54" name="Text Box 13">
              <a:extLst>
                <a:ext uri="{FF2B5EF4-FFF2-40B4-BE49-F238E27FC236}">
                  <a16:creationId xmlns:a16="http://schemas.microsoft.com/office/drawing/2014/main" id="{86C3065A-59BF-ED4C-B595-2F9D53F4B7F8}"/>
                </a:ext>
              </a:extLst>
            </p:cNvPr>
            <p:cNvSpPr txBox="1">
              <a:spLocks noChangeArrowheads="1"/>
            </p:cNvSpPr>
            <p:nvPr/>
          </p:nvSpPr>
          <p:spPr bwMode="auto">
            <a:xfrm>
              <a:off x="3408256" y="5835195"/>
              <a:ext cx="111403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(1,3)</a:t>
              </a:r>
            </a:p>
          </p:txBody>
        </p:sp>
        <p:sp>
          <p:nvSpPr>
            <p:cNvPr id="55" name="Text Box 13">
              <a:extLst>
                <a:ext uri="{FF2B5EF4-FFF2-40B4-BE49-F238E27FC236}">
                  <a16:creationId xmlns:a16="http://schemas.microsoft.com/office/drawing/2014/main" id="{2A73AE0C-ED58-AC4C-ACBD-20FE10414A63}"/>
                </a:ext>
              </a:extLst>
            </p:cNvPr>
            <p:cNvSpPr txBox="1">
              <a:spLocks noChangeArrowheads="1"/>
            </p:cNvSpPr>
            <p:nvPr/>
          </p:nvSpPr>
          <p:spPr bwMode="auto">
            <a:xfrm>
              <a:off x="4540492" y="5819711"/>
              <a:ext cx="1140958"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(2,1)</a:t>
              </a:r>
            </a:p>
          </p:txBody>
        </p:sp>
        <p:sp>
          <p:nvSpPr>
            <p:cNvPr id="56" name="Text Box 13">
              <a:extLst>
                <a:ext uri="{FF2B5EF4-FFF2-40B4-BE49-F238E27FC236}">
                  <a16:creationId xmlns:a16="http://schemas.microsoft.com/office/drawing/2014/main" id="{883EC3E9-50FE-3045-A630-8BDB3A2BF25E}"/>
                </a:ext>
              </a:extLst>
            </p:cNvPr>
            <p:cNvSpPr txBox="1">
              <a:spLocks noChangeArrowheads="1"/>
            </p:cNvSpPr>
            <p:nvPr/>
          </p:nvSpPr>
          <p:spPr bwMode="auto">
            <a:xfrm>
              <a:off x="6858950" y="5830650"/>
              <a:ext cx="1175223" cy="70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dirty="0">
                  <a:latin typeface="Corbel" panose="020B0503020204020204" pitchFamily="34" charset="0"/>
                </a:rPr>
                <a:t>(0,0)</a:t>
              </a:r>
            </a:p>
          </p:txBody>
        </p:sp>
      </p:grpSp>
      <p:sp>
        <p:nvSpPr>
          <p:cNvPr id="57" name="Text Box 13">
            <a:extLst>
              <a:ext uri="{FF2B5EF4-FFF2-40B4-BE49-F238E27FC236}">
                <a16:creationId xmlns:a16="http://schemas.microsoft.com/office/drawing/2014/main" id="{260C323C-4706-3E47-97B1-09F225DC4B37}"/>
              </a:ext>
            </a:extLst>
          </p:cNvPr>
          <p:cNvSpPr txBox="1">
            <a:spLocks noChangeArrowheads="1"/>
          </p:cNvSpPr>
          <p:nvPr/>
        </p:nvSpPr>
        <p:spPr bwMode="auto">
          <a:xfrm>
            <a:off x="2649424" y="3124194"/>
            <a:ext cx="1155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Teacher</a:t>
            </a:r>
          </a:p>
        </p:txBody>
      </p:sp>
      <p:sp>
        <p:nvSpPr>
          <p:cNvPr id="58" name="Text Box 13">
            <a:extLst>
              <a:ext uri="{FF2B5EF4-FFF2-40B4-BE49-F238E27FC236}">
                <a16:creationId xmlns:a16="http://schemas.microsoft.com/office/drawing/2014/main" id="{DDEEE632-E4FA-8749-A1C6-97E6889B316E}"/>
              </a:ext>
            </a:extLst>
          </p:cNvPr>
          <p:cNvSpPr txBox="1">
            <a:spLocks noChangeArrowheads="1"/>
          </p:cNvSpPr>
          <p:nvPr/>
        </p:nvSpPr>
        <p:spPr bwMode="auto">
          <a:xfrm>
            <a:off x="838200" y="425194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
        <p:nvSpPr>
          <p:cNvPr id="59" name="Text Box 13">
            <a:extLst>
              <a:ext uri="{FF2B5EF4-FFF2-40B4-BE49-F238E27FC236}">
                <a16:creationId xmlns:a16="http://schemas.microsoft.com/office/drawing/2014/main" id="{A32B8358-8339-E847-9152-A8520F615A8C}"/>
              </a:ext>
            </a:extLst>
          </p:cNvPr>
          <p:cNvSpPr txBox="1">
            <a:spLocks noChangeArrowheads="1"/>
          </p:cNvSpPr>
          <p:nvPr/>
        </p:nvSpPr>
        <p:spPr bwMode="auto">
          <a:xfrm>
            <a:off x="2880315" y="4309207"/>
            <a:ext cx="117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kumimoji="0" lang="en-US" altLang="zh-TW" sz="2400" i="1" dirty="0">
                <a:solidFill>
                  <a:schemeClr val="accent1"/>
                </a:solidFill>
                <a:latin typeface="Corbel" panose="020B0503020204020204" pitchFamily="34" charset="0"/>
              </a:rPr>
              <a:t>Student</a:t>
            </a:r>
          </a:p>
        </p:txBody>
      </p:sp>
    </p:spTree>
    <p:extLst>
      <p:ext uri="{BB962C8B-B14F-4D97-AF65-F5344CB8AC3E}">
        <p14:creationId xmlns:p14="http://schemas.microsoft.com/office/powerpoint/2010/main" val="23943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Game Theory in this Course</a:t>
            </a:r>
          </a:p>
        </p:txBody>
      </p:sp>
      <p:sp>
        <p:nvSpPr>
          <p:cNvPr id="3" name="Content Placeholder 2"/>
          <p:cNvSpPr>
            <a:spLocks noGrp="1"/>
          </p:cNvSpPr>
          <p:nvPr>
            <p:ph idx="1"/>
          </p:nvPr>
        </p:nvSpPr>
        <p:spPr>
          <a:xfrm>
            <a:off x="838199" y="1825625"/>
            <a:ext cx="10758055" cy="4351338"/>
          </a:xfrm>
        </p:spPr>
        <p:txBody>
          <a:bodyPr/>
          <a:lstStyle/>
          <a:p>
            <a:r>
              <a:rPr lang="en-US" dirty="0"/>
              <a:t>Formulate users’ incentives</a:t>
            </a:r>
          </a:p>
          <a:p>
            <a:r>
              <a:rPr lang="en-US" dirty="0"/>
              <a:t>Describe the game structure</a:t>
            </a:r>
          </a:p>
          <a:p>
            <a:pPr lvl="1"/>
            <a:r>
              <a:rPr lang="en-US" dirty="0"/>
              <a:t>Sometime there are no interactions between workers. </a:t>
            </a:r>
            <a:br>
              <a:rPr lang="en-US" dirty="0"/>
            </a:br>
            <a:r>
              <a:rPr lang="en-US" dirty="0"/>
              <a:t>It becomes a simpler optimization problem.</a:t>
            </a:r>
          </a:p>
          <a:p>
            <a:r>
              <a:rPr lang="en-US" dirty="0"/>
              <a:t>Analyze the equilibrium as the prediction of the outcome</a:t>
            </a:r>
          </a:p>
          <a:p>
            <a:endParaRPr lang="en-US" dirty="0"/>
          </a:p>
          <a:p>
            <a:r>
              <a:rPr lang="en-US" dirty="0"/>
              <a:t>Mechanism design</a:t>
            </a:r>
          </a:p>
          <a:p>
            <a:pPr lvl="1"/>
            <a:r>
              <a:rPr lang="en-US" dirty="0"/>
              <a:t>Specify the desired outcome</a:t>
            </a:r>
          </a:p>
          <a:p>
            <a:pPr lvl="1"/>
            <a:r>
              <a:rPr lang="en-US" dirty="0"/>
              <a:t>Design incentive and game structures such that the outcome is the equilibrium</a:t>
            </a:r>
          </a:p>
        </p:txBody>
      </p:sp>
    </p:spTree>
    <p:extLst>
      <p:ext uri="{BB962C8B-B14F-4D97-AF65-F5344CB8AC3E}">
        <p14:creationId xmlns:p14="http://schemas.microsoft.com/office/powerpoint/2010/main" val="14272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927" y="-244751"/>
            <a:ext cx="10515600" cy="1325563"/>
          </a:xfrm>
        </p:spPr>
        <p:txBody>
          <a:bodyPr/>
          <a:lstStyle/>
          <a:p>
            <a:r>
              <a:rPr lang="en-US" dirty="0"/>
              <a:t>Practice Example – Contract Design</a:t>
            </a:r>
          </a:p>
        </p:txBody>
      </p:sp>
      <p:graphicFrame>
        <p:nvGraphicFramePr>
          <p:cNvPr id="8" name="Table 3">
            <a:extLst>
              <a:ext uri="{FF2B5EF4-FFF2-40B4-BE49-F238E27FC236}">
                <a16:creationId xmlns:a16="http://schemas.microsoft.com/office/drawing/2014/main" id="{A9D22592-E98D-9B48-9B82-19E426D718B9}"/>
              </a:ext>
            </a:extLst>
          </p:cNvPr>
          <p:cNvGraphicFramePr>
            <a:graphicFrameLocks noGrp="1"/>
          </p:cNvGraphicFramePr>
          <p:nvPr>
            <p:extLst>
              <p:ext uri="{D42A27DB-BD31-4B8C-83A1-F6EECF244321}">
                <p14:modId xmlns:p14="http://schemas.microsoft.com/office/powerpoint/2010/main" val="4018969719"/>
              </p:ext>
            </p:extLst>
          </p:nvPr>
        </p:nvGraphicFramePr>
        <p:xfrm>
          <a:off x="1657927" y="1831626"/>
          <a:ext cx="2901423" cy="822960"/>
        </p:xfrm>
        <a:graphic>
          <a:graphicData uri="http://schemas.openxmlformats.org/drawingml/2006/table">
            <a:tbl>
              <a:tblPr firstRow="1" bandRow="1">
                <a:tableStyleId>{5C22544A-7EE6-4342-B048-85BDC9FD1C3A}</a:tableStyleId>
              </a:tblPr>
              <a:tblGrid>
                <a:gridCol w="1351335">
                  <a:extLst>
                    <a:ext uri="{9D8B030D-6E8A-4147-A177-3AD203B41FA5}">
                      <a16:colId xmlns:a16="http://schemas.microsoft.com/office/drawing/2014/main" val="20000"/>
                    </a:ext>
                  </a:extLst>
                </a:gridCol>
                <a:gridCol w="1550088">
                  <a:extLst>
                    <a:ext uri="{9D8B030D-6E8A-4147-A177-3AD203B41FA5}">
                      <a16:colId xmlns:a16="http://schemas.microsoft.com/office/drawing/2014/main" val="20001"/>
                    </a:ext>
                  </a:extLst>
                </a:gridCol>
              </a:tblGrid>
              <a:tr h="317074">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06146">
                <a:tc>
                  <a:txBody>
                    <a:bodyPr/>
                    <a:lstStyle/>
                    <a:p>
                      <a:pPr algn="ctr"/>
                      <a:r>
                        <a:rPr lang="en-US" sz="1400" dirty="0"/>
                        <a:t>$1</a:t>
                      </a:r>
                    </a:p>
                  </a:txBody>
                  <a:tcPr/>
                </a:tc>
                <a:tc>
                  <a:txBody>
                    <a:bodyPr/>
                    <a:lstStyle/>
                    <a:p>
                      <a:pPr algn="ctr"/>
                      <a:r>
                        <a:rPr lang="en-US" sz="1400" dirty="0"/>
                        <a:t>$3</a:t>
                      </a:r>
                    </a:p>
                  </a:txBody>
                  <a:tcPr/>
                </a:tc>
                <a:extLst>
                  <a:ext uri="{0D108BD9-81ED-4DB2-BD59-A6C34878D82A}">
                    <a16:rowId xmlns:a16="http://schemas.microsoft.com/office/drawing/2014/main" val="10001"/>
                  </a:ext>
                </a:extLst>
              </a:tr>
            </a:tbl>
          </a:graphicData>
        </a:graphic>
      </p:graphicFrame>
      <p:graphicFrame>
        <p:nvGraphicFramePr>
          <p:cNvPr id="10" name="Table 3">
            <a:extLst>
              <a:ext uri="{FF2B5EF4-FFF2-40B4-BE49-F238E27FC236}">
                <a16:creationId xmlns:a16="http://schemas.microsoft.com/office/drawing/2014/main" id="{3554CBE0-2BC4-F84A-8E42-7D5BDF71A6B8}"/>
              </a:ext>
            </a:extLst>
          </p:cNvPr>
          <p:cNvGraphicFramePr>
            <a:graphicFrameLocks noGrp="1"/>
          </p:cNvGraphicFramePr>
          <p:nvPr>
            <p:extLst>
              <p:ext uri="{D42A27DB-BD31-4B8C-83A1-F6EECF244321}">
                <p14:modId xmlns:p14="http://schemas.microsoft.com/office/powerpoint/2010/main" val="4260832082"/>
              </p:ext>
            </p:extLst>
          </p:nvPr>
        </p:nvGraphicFramePr>
        <p:xfrm>
          <a:off x="7063102" y="1828633"/>
          <a:ext cx="3122298" cy="822960"/>
        </p:xfrm>
        <a:graphic>
          <a:graphicData uri="http://schemas.openxmlformats.org/drawingml/2006/table">
            <a:tbl>
              <a:tblPr firstRow="1" bandRow="1">
                <a:tableStyleId>{5C22544A-7EE6-4342-B048-85BDC9FD1C3A}</a:tableStyleId>
              </a:tblPr>
              <a:tblGrid>
                <a:gridCol w="1616602">
                  <a:extLst>
                    <a:ext uri="{9D8B030D-6E8A-4147-A177-3AD203B41FA5}">
                      <a16:colId xmlns:a16="http://schemas.microsoft.com/office/drawing/2014/main" val="20000"/>
                    </a:ext>
                  </a:extLst>
                </a:gridCol>
                <a:gridCol w="1505696">
                  <a:extLst>
                    <a:ext uri="{9D8B030D-6E8A-4147-A177-3AD203B41FA5}">
                      <a16:colId xmlns:a16="http://schemas.microsoft.com/office/drawing/2014/main" val="20001"/>
                    </a:ext>
                  </a:extLst>
                </a:gridCol>
              </a:tblGrid>
              <a:tr h="411696">
                <a:tc>
                  <a:txBody>
                    <a:bodyPr/>
                    <a:lstStyle/>
                    <a:p>
                      <a:pPr algn="ctr"/>
                      <a:r>
                        <a:rPr lang="en-US" sz="1400" dirty="0"/>
                        <a:t>Bad Outcome</a:t>
                      </a:r>
                    </a:p>
                    <a:p>
                      <a:pPr algn="ctr"/>
                      <a:r>
                        <a:rPr lang="en-US" sz="1400" dirty="0">
                          <a:solidFill>
                            <a:srgbClr val="FFFF66"/>
                          </a:solidFill>
                        </a:rPr>
                        <a:t>worth $1</a:t>
                      </a:r>
                    </a:p>
                  </a:txBody>
                  <a:tcPr/>
                </a:tc>
                <a:tc>
                  <a:txBody>
                    <a:bodyPr/>
                    <a:lstStyle/>
                    <a:p>
                      <a:pPr algn="ctr"/>
                      <a:r>
                        <a:rPr lang="en-US" sz="1400" dirty="0"/>
                        <a:t>Good Outcome</a:t>
                      </a:r>
                    </a:p>
                    <a:p>
                      <a:pPr algn="ctr"/>
                      <a:r>
                        <a:rPr lang="en-US" sz="1400" dirty="0">
                          <a:solidFill>
                            <a:srgbClr val="FFFF66"/>
                          </a:solidFill>
                        </a:rPr>
                        <a:t>worth</a:t>
                      </a:r>
                      <a:r>
                        <a:rPr lang="en-US" sz="1400" baseline="0" dirty="0">
                          <a:solidFill>
                            <a:srgbClr val="FFFF66"/>
                          </a:solidFill>
                        </a:rPr>
                        <a:t> $5</a:t>
                      </a:r>
                      <a:endParaRPr lang="en-US" sz="1400" dirty="0">
                        <a:solidFill>
                          <a:srgbClr val="FFFF66"/>
                        </a:solidFill>
                      </a:endParaRPr>
                    </a:p>
                  </a:txBody>
                  <a:tcPr/>
                </a:tc>
                <a:extLst>
                  <a:ext uri="{0D108BD9-81ED-4DB2-BD59-A6C34878D82A}">
                    <a16:rowId xmlns:a16="http://schemas.microsoft.com/office/drawing/2014/main" val="10000"/>
                  </a:ext>
                </a:extLst>
              </a:tr>
              <a:tr h="220774">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10001"/>
                  </a:ext>
                </a:extLst>
              </a:tr>
            </a:tbl>
          </a:graphicData>
        </a:graphic>
      </p:graphicFrame>
      <p:graphicFrame>
        <p:nvGraphicFramePr>
          <p:cNvPr id="15" name="Table 14">
            <a:extLst>
              <a:ext uri="{FF2B5EF4-FFF2-40B4-BE49-F238E27FC236}">
                <a16:creationId xmlns:a16="http://schemas.microsoft.com/office/drawing/2014/main" id="{5361F277-BAE7-9142-8D36-D0A5F3A42F2B}"/>
              </a:ext>
            </a:extLst>
          </p:cNvPr>
          <p:cNvGraphicFramePr>
            <a:graphicFrameLocks noGrp="1"/>
          </p:cNvGraphicFramePr>
          <p:nvPr>
            <p:extLst>
              <p:ext uri="{D42A27DB-BD31-4B8C-83A1-F6EECF244321}">
                <p14:modId xmlns:p14="http://schemas.microsoft.com/office/powerpoint/2010/main" val="1027494835"/>
              </p:ext>
            </p:extLst>
          </p:nvPr>
        </p:nvGraphicFramePr>
        <p:xfrm>
          <a:off x="3844293" y="4503011"/>
          <a:ext cx="3715627" cy="914400"/>
        </p:xfrm>
        <a:graphic>
          <a:graphicData uri="http://schemas.openxmlformats.org/drawingml/2006/table">
            <a:tbl>
              <a:tblPr firstRow="1" bandRow="1">
                <a:tableStyleId>{5C22544A-7EE6-4342-B048-85BDC9FD1C3A}</a:tableStyleId>
              </a:tblPr>
              <a:tblGrid>
                <a:gridCol w="1026747">
                  <a:extLst>
                    <a:ext uri="{9D8B030D-6E8A-4147-A177-3AD203B41FA5}">
                      <a16:colId xmlns:a16="http://schemas.microsoft.com/office/drawing/2014/main" val="20000"/>
                    </a:ext>
                  </a:extLst>
                </a:gridCol>
                <a:gridCol w="1285944">
                  <a:extLst>
                    <a:ext uri="{9D8B030D-6E8A-4147-A177-3AD203B41FA5}">
                      <a16:colId xmlns:a16="http://schemas.microsoft.com/office/drawing/2014/main" val="20001"/>
                    </a:ext>
                  </a:extLst>
                </a:gridCol>
                <a:gridCol w="1402936">
                  <a:extLst>
                    <a:ext uri="{9D8B030D-6E8A-4147-A177-3AD203B41FA5}">
                      <a16:colId xmlns:a16="http://schemas.microsoft.com/office/drawing/2014/main" val="20002"/>
                    </a:ext>
                  </a:extLst>
                </a:gridCol>
              </a:tblGrid>
              <a:tr h="182723">
                <a:tc>
                  <a:txBody>
                    <a:bodyPr/>
                    <a:lstStyle/>
                    <a:p>
                      <a:pPr algn="ctr"/>
                      <a:endParaRPr lang="en-US" sz="1400" dirty="0"/>
                    </a:p>
                  </a:txBody>
                  <a:tcPr/>
                </a:tc>
                <a:tc>
                  <a:txBody>
                    <a:bodyPr/>
                    <a:lstStyle/>
                    <a:p>
                      <a:pPr algn="ctr"/>
                      <a:r>
                        <a:rPr lang="en-US" sz="1400" dirty="0"/>
                        <a:t>Bad Outcome</a:t>
                      </a:r>
                    </a:p>
                  </a:txBody>
                  <a:tcPr/>
                </a:tc>
                <a:tc>
                  <a:txBody>
                    <a:bodyPr/>
                    <a:lstStyle/>
                    <a:p>
                      <a:pPr algn="ctr"/>
                      <a:r>
                        <a:rPr lang="en-US" sz="1400" dirty="0"/>
                        <a:t>Good Outcome</a:t>
                      </a:r>
                    </a:p>
                  </a:txBody>
                  <a:tcPr/>
                </a:tc>
                <a:extLst>
                  <a:ext uri="{0D108BD9-81ED-4DB2-BD59-A6C34878D82A}">
                    <a16:rowId xmlns:a16="http://schemas.microsoft.com/office/drawing/2014/main" val="10000"/>
                  </a:ext>
                </a:extLst>
              </a:tr>
              <a:tr h="222313">
                <a:tc>
                  <a:txBody>
                    <a:bodyPr/>
                    <a:lstStyle/>
                    <a:p>
                      <a:pPr algn="ctr"/>
                      <a:r>
                        <a:rPr lang="en-US" sz="1400" dirty="0"/>
                        <a:t>High effort</a:t>
                      </a:r>
                    </a:p>
                  </a:txBody>
                  <a:tcPr/>
                </a:tc>
                <a:tc>
                  <a:txBody>
                    <a:bodyPr/>
                    <a:lstStyle/>
                    <a:p>
                      <a:pPr algn="ctr"/>
                      <a:r>
                        <a:rPr lang="en-US" sz="1400" dirty="0" err="1"/>
                        <a:t>Prob</a:t>
                      </a:r>
                      <a:r>
                        <a:rPr lang="en-US" sz="1400" dirty="0"/>
                        <a:t>: 0.1</a:t>
                      </a:r>
                    </a:p>
                  </a:txBody>
                  <a:tcPr/>
                </a:tc>
                <a:tc>
                  <a:txBody>
                    <a:bodyPr/>
                    <a:lstStyle/>
                    <a:p>
                      <a:pPr algn="ctr"/>
                      <a:r>
                        <a:rPr lang="en-US" sz="1400" dirty="0" err="1"/>
                        <a:t>Prob</a:t>
                      </a:r>
                      <a:r>
                        <a:rPr lang="en-US" sz="1400" dirty="0"/>
                        <a:t>: 0.9</a:t>
                      </a:r>
                    </a:p>
                  </a:txBody>
                  <a:tcPr/>
                </a:tc>
                <a:extLst>
                  <a:ext uri="{0D108BD9-81ED-4DB2-BD59-A6C34878D82A}">
                    <a16:rowId xmlns:a16="http://schemas.microsoft.com/office/drawing/2014/main" val="10001"/>
                  </a:ext>
                </a:extLst>
              </a:tr>
              <a:tr h="222313">
                <a:tc>
                  <a:txBody>
                    <a:bodyPr/>
                    <a:lstStyle/>
                    <a:p>
                      <a:pPr algn="ctr"/>
                      <a:r>
                        <a:rPr lang="en-US" sz="1400" dirty="0"/>
                        <a:t>Low effort</a:t>
                      </a:r>
                    </a:p>
                  </a:txBody>
                  <a:tcPr/>
                </a:tc>
                <a:tc>
                  <a:txBody>
                    <a:bodyPr/>
                    <a:lstStyle/>
                    <a:p>
                      <a:pPr algn="ctr"/>
                      <a:r>
                        <a:rPr lang="en-US" sz="1400" dirty="0" err="1"/>
                        <a:t>Prob</a:t>
                      </a:r>
                      <a:r>
                        <a:rPr lang="en-US" sz="1400" dirty="0"/>
                        <a:t>: 0.8</a:t>
                      </a:r>
                    </a:p>
                  </a:txBody>
                  <a:tcPr/>
                </a:tc>
                <a:tc>
                  <a:txBody>
                    <a:bodyPr/>
                    <a:lstStyle/>
                    <a:p>
                      <a:pPr algn="ctr"/>
                      <a:r>
                        <a:rPr lang="en-US" sz="1400" dirty="0" err="1"/>
                        <a:t>Prob</a:t>
                      </a:r>
                      <a:r>
                        <a:rPr lang="en-US" sz="1400" dirty="0"/>
                        <a:t>: 0.2</a:t>
                      </a:r>
                    </a:p>
                  </a:txBody>
                  <a:tcPr/>
                </a:tc>
                <a:extLst>
                  <a:ext uri="{0D108BD9-81ED-4DB2-BD59-A6C34878D82A}">
                    <a16:rowId xmlns:a16="http://schemas.microsoft.com/office/drawing/2014/main" val="10002"/>
                  </a:ext>
                </a:extLst>
              </a:tr>
            </a:tbl>
          </a:graphicData>
        </a:graphic>
      </p:graphicFrame>
      <p:sp>
        <p:nvSpPr>
          <p:cNvPr id="20" name="Line 4">
            <a:extLst>
              <a:ext uri="{FF2B5EF4-FFF2-40B4-BE49-F238E27FC236}">
                <a16:creationId xmlns:a16="http://schemas.microsoft.com/office/drawing/2014/main" id="{920A2B2F-94BB-D24B-8E4B-646759A1E395}"/>
              </a:ext>
            </a:extLst>
          </p:cNvPr>
          <p:cNvSpPr>
            <a:spLocks noChangeShapeType="1"/>
          </p:cNvSpPr>
          <p:nvPr/>
        </p:nvSpPr>
        <p:spPr bwMode="auto">
          <a:xfrm>
            <a:off x="7007951" y="3273698"/>
            <a:ext cx="592413" cy="822783"/>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21" name="Line 4">
            <a:extLst>
              <a:ext uri="{FF2B5EF4-FFF2-40B4-BE49-F238E27FC236}">
                <a16:creationId xmlns:a16="http://schemas.microsoft.com/office/drawing/2014/main" id="{3C2CC723-2147-E04B-ACEE-8B240C69DF0F}"/>
              </a:ext>
            </a:extLst>
          </p:cNvPr>
          <p:cNvSpPr>
            <a:spLocks noChangeShapeType="1"/>
          </p:cNvSpPr>
          <p:nvPr/>
        </p:nvSpPr>
        <p:spPr bwMode="auto">
          <a:xfrm flipH="1">
            <a:off x="6344932" y="3273698"/>
            <a:ext cx="592414" cy="822784"/>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9" name="Line 4">
            <a:extLst>
              <a:ext uri="{FF2B5EF4-FFF2-40B4-BE49-F238E27FC236}">
                <a16:creationId xmlns:a16="http://schemas.microsoft.com/office/drawing/2014/main" id="{2F2DB3C9-8B9F-874F-A3B8-C782F9FD437B}"/>
              </a:ext>
            </a:extLst>
          </p:cNvPr>
          <p:cNvSpPr>
            <a:spLocks noChangeShapeType="1"/>
          </p:cNvSpPr>
          <p:nvPr/>
        </p:nvSpPr>
        <p:spPr bwMode="auto">
          <a:xfrm>
            <a:off x="4533593" y="3322002"/>
            <a:ext cx="488709"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18" name="Line 4">
            <a:extLst>
              <a:ext uri="{FF2B5EF4-FFF2-40B4-BE49-F238E27FC236}">
                <a16:creationId xmlns:a16="http://schemas.microsoft.com/office/drawing/2014/main" id="{D90E9B16-0EA0-1140-B286-E028264C199A}"/>
              </a:ext>
            </a:extLst>
          </p:cNvPr>
          <p:cNvSpPr>
            <a:spLocks noChangeShapeType="1"/>
          </p:cNvSpPr>
          <p:nvPr/>
        </p:nvSpPr>
        <p:spPr bwMode="auto">
          <a:xfrm flipH="1">
            <a:off x="3844293" y="3322002"/>
            <a:ext cx="618695" cy="736537"/>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4" name="Picture 1">
            <a:extLst>
              <a:ext uri="{FF2B5EF4-FFF2-40B4-BE49-F238E27FC236}">
                <a16:creationId xmlns:a16="http://schemas.microsoft.com/office/drawing/2014/main" id="{658AA4E2-2D48-FA48-AD0A-FD64ABB5B40E}"/>
              </a:ext>
            </a:extLst>
          </p:cNvPr>
          <p:cNvPicPr>
            <a:picLocks noChangeAspect="1" noChangeArrowheads="1"/>
          </p:cNvPicPr>
          <p:nvPr/>
        </p:nvPicPr>
        <p:blipFill>
          <a:blip r:embed="rId3" cstate="print"/>
          <a:srcRect/>
          <a:stretch>
            <a:fillRect/>
          </a:stretch>
        </p:blipFill>
        <p:spPr bwMode="auto">
          <a:xfrm>
            <a:off x="5369390" y="1168564"/>
            <a:ext cx="683195" cy="676406"/>
          </a:xfrm>
          <a:prstGeom prst="rect">
            <a:avLst/>
          </a:prstGeom>
          <a:noFill/>
          <a:ln w="12700">
            <a:noFill/>
            <a:miter lim="800000"/>
            <a:headEnd/>
            <a:tailEnd/>
          </a:ln>
        </p:spPr>
      </p:pic>
      <p:sp>
        <p:nvSpPr>
          <p:cNvPr id="5" name="TextBox 8">
            <a:extLst>
              <a:ext uri="{FF2B5EF4-FFF2-40B4-BE49-F238E27FC236}">
                <a16:creationId xmlns:a16="http://schemas.microsoft.com/office/drawing/2014/main" id="{5704C188-F06B-B64A-9CC3-E9EE1BBA1F28}"/>
              </a:ext>
            </a:extLst>
          </p:cNvPr>
          <p:cNvSpPr txBox="1"/>
          <p:nvPr/>
        </p:nvSpPr>
        <p:spPr>
          <a:xfrm>
            <a:off x="5935058" y="1109190"/>
            <a:ext cx="5453378" cy="584775"/>
          </a:xfrm>
          <a:prstGeom prst="rect">
            <a:avLst/>
          </a:prstGeom>
          <a:noFill/>
        </p:spPr>
        <p:txBody>
          <a:bodyPr wrap="square" rtlCol="0">
            <a:spAutoFit/>
          </a:bodyPr>
          <a:lstStyle/>
          <a:p>
            <a:r>
              <a:rPr lang="en-US" sz="1600" dirty="0"/>
              <a:t>Requester</a:t>
            </a:r>
            <a:br>
              <a:rPr lang="en-US" sz="1600" dirty="0"/>
            </a:br>
            <a:r>
              <a:rPr lang="en-US" sz="1600" dirty="0">
                <a:solidFill>
                  <a:schemeClr val="accent2"/>
                </a:solidFill>
              </a:rPr>
              <a:t>Utility = [expected task value – expected payment]</a:t>
            </a:r>
          </a:p>
        </p:txBody>
      </p:sp>
      <p:sp>
        <p:nvSpPr>
          <p:cNvPr id="6" name="Line 4">
            <a:extLst>
              <a:ext uri="{FF2B5EF4-FFF2-40B4-BE49-F238E27FC236}">
                <a16:creationId xmlns:a16="http://schemas.microsoft.com/office/drawing/2014/main" id="{D503CAF9-255F-6D41-8E81-5F5270107FB8}"/>
              </a:ext>
            </a:extLst>
          </p:cNvPr>
          <p:cNvSpPr>
            <a:spLocks noChangeShapeType="1"/>
          </p:cNvSpPr>
          <p:nvPr/>
        </p:nvSpPr>
        <p:spPr bwMode="auto">
          <a:xfrm flipH="1">
            <a:off x="4533593" y="1780196"/>
            <a:ext cx="1090265" cy="109653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sp>
        <p:nvSpPr>
          <p:cNvPr id="9" name="Line 4">
            <a:extLst>
              <a:ext uri="{FF2B5EF4-FFF2-40B4-BE49-F238E27FC236}">
                <a16:creationId xmlns:a16="http://schemas.microsoft.com/office/drawing/2014/main" id="{7B1B52E5-D265-7C4A-ACA9-9152DE186779}"/>
              </a:ext>
            </a:extLst>
          </p:cNvPr>
          <p:cNvSpPr>
            <a:spLocks noChangeShapeType="1"/>
          </p:cNvSpPr>
          <p:nvPr/>
        </p:nvSpPr>
        <p:spPr bwMode="auto">
          <a:xfrm>
            <a:off x="5841811" y="1803721"/>
            <a:ext cx="1080005" cy="1043405"/>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600"/>
          </a:p>
        </p:txBody>
      </p:sp>
      <p:pic>
        <p:nvPicPr>
          <p:cNvPr id="11" name="Picture 3">
            <a:extLst>
              <a:ext uri="{FF2B5EF4-FFF2-40B4-BE49-F238E27FC236}">
                <a16:creationId xmlns:a16="http://schemas.microsoft.com/office/drawing/2014/main" id="{4F374D79-B3D1-A849-89F5-AA6B076C7D6A}"/>
              </a:ext>
            </a:extLst>
          </p:cNvPr>
          <p:cNvPicPr>
            <a:picLocks noChangeAspect="1" noChangeArrowheads="1"/>
          </p:cNvPicPr>
          <p:nvPr/>
        </p:nvPicPr>
        <p:blipFill>
          <a:blip r:embed="rId4" cstate="print"/>
          <a:srcRect/>
          <a:stretch>
            <a:fillRect/>
          </a:stretch>
        </p:blipFill>
        <p:spPr bwMode="auto">
          <a:xfrm>
            <a:off x="4211113" y="2816097"/>
            <a:ext cx="644959" cy="627348"/>
          </a:xfrm>
          <a:prstGeom prst="rect">
            <a:avLst/>
          </a:prstGeom>
          <a:noFill/>
          <a:ln w="12700">
            <a:noFill/>
            <a:miter lim="800000"/>
            <a:headEnd/>
            <a:tailEnd/>
          </a:ln>
        </p:spPr>
      </p:pic>
      <p:sp>
        <p:nvSpPr>
          <p:cNvPr id="12" name="TextBox 8">
            <a:extLst>
              <a:ext uri="{FF2B5EF4-FFF2-40B4-BE49-F238E27FC236}">
                <a16:creationId xmlns:a16="http://schemas.microsoft.com/office/drawing/2014/main" id="{3FEC39FC-B070-134A-885E-8DD5BD3B2417}"/>
              </a:ext>
            </a:extLst>
          </p:cNvPr>
          <p:cNvSpPr txBox="1"/>
          <p:nvPr/>
        </p:nvSpPr>
        <p:spPr>
          <a:xfrm>
            <a:off x="3154879" y="3046545"/>
            <a:ext cx="1115616" cy="338554"/>
          </a:xfrm>
          <a:prstGeom prst="rect">
            <a:avLst/>
          </a:prstGeom>
          <a:noFill/>
        </p:spPr>
        <p:txBody>
          <a:bodyPr wrap="square" rtlCol="0">
            <a:spAutoFit/>
          </a:bodyPr>
          <a:lstStyle/>
          <a:p>
            <a:r>
              <a:rPr lang="en-US" sz="1600" dirty="0"/>
              <a:t>worker</a:t>
            </a:r>
          </a:p>
        </p:txBody>
      </p:sp>
      <p:pic>
        <p:nvPicPr>
          <p:cNvPr id="13" name="Picture 3">
            <a:extLst>
              <a:ext uri="{FF2B5EF4-FFF2-40B4-BE49-F238E27FC236}">
                <a16:creationId xmlns:a16="http://schemas.microsoft.com/office/drawing/2014/main" id="{0C08EEE8-95BF-0149-BD1C-6419E22A5A58}"/>
              </a:ext>
            </a:extLst>
          </p:cNvPr>
          <p:cNvPicPr>
            <a:picLocks noChangeAspect="1" noChangeArrowheads="1"/>
          </p:cNvPicPr>
          <p:nvPr/>
        </p:nvPicPr>
        <p:blipFill>
          <a:blip r:embed="rId4" cstate="print"/>
          <a:srcRect/>
          <a:stretch>
            <a:fillRect/>
          </a:stretch>
        </p:blipFill>
        <p:spPr bwMode="auto">
          <a:xfrm>
            <a:off x="6599336" y="2816097"/>
            <a:ext cx="644959" cy="627348"/>
          </a:xfrm>
          <a:prstGeom prst="rect">
            <a:avLst/>
          </a:prstGeom>
          <a:noFill/>
          <a:ln w="12700">
            <a:noFill/>
            <a:miter lim="800000"/>
            <a:headEnd/>
            <a:tailEnd/>
          </a:ln>
        </p:spPr>
      </p:pic>
      <p:sp>
        <p:nvSpPr>
          <p:cNvPr id="14" name="TextBox 8">
            <a:extLst>
              <a:ext uri="{FF2B5EF4-FFF2-40B4-BE49-F238E27FC236}">
                <a16:creationId xmlns:a16="http://schemas.microsoft.com/office/drawing/2014/main" id="{3F1902B1-CA84-3B4F-826D-B2B93D29DC22}"/>
              </a:ext>
            </a:extLst>
          </p:cNvPr>
          <p:cNvSpPr txBox="1"/>
          <p:nvPr/>
        </p:nvSpPr>
        <p:spPr>
          <a:xfrm>
            <a:off x="7347828" y="2825730"/>
            <a:ext cx="4088293" cy="584775"/>
          </a:xfrm>
          <a:prstGeom prst="rect">
            <a:avLst/>
          </a:prstGeom>
          <a:noFill/>
        </p:spPr>
        <p:txBody>
          <a:bodyPr wrap="square" rtlCol="0">
            <a:spAutoFit/>
          </a:bodyPr>
          <a:lstStyle/>
          <a:p>
            <a:r>
              <a:rPr lang="en-US" sz="1600" dirty="0"/>
              <a:t>worker</a:t>
            </a:r>
          </a:p>
          <a:p>
            <a:r>
              <a:rPr lang="en-US" sz="1600" dirty="0">
                <a:solidFill>
                  <a:schemeClr val="accent2"/>
                </a:solidFill>
              </a:rPr>
              <a:t>Utility =  [expected payment – cost ]</a:t>
            </a:r>
          </a:p>
        </p:txBody>
      </p:sp>
      <p:sp>
        <p:nvSpPr>
          <p:cNvPr id="16" name="TextBox 15">
            <a:extLst>
              <a:ext uri="{FF2B5EF4-FFF2-40B4-BE49-F238E27FC236}">
                <a16:creationId xmlns:a16="http://schemas.microsoft.com/office/drawing/2014/main" id="{1D3F9B4E-FACC-DB47-A26F-3E5B7FE191E4}"/>
              </a:ext>
            </a:extLst>
          </p:cNvPr>
          <p:cNvSpPr txBox="1"/>
          <p:nvPr/>
        </p:nvSpPr>
        <p:spPr>
          <a:xfrm>
            <a:off x="7559920" y="4776443"/>
            <a:ext cx="954709" cy="338554"/>
          </a:xfrm>
          <a:prstGeom prst="rect">
            <a:avLst/>
          </a:prstGeom>
          <a:noFill/>
        </p:spPr>
        <p:txBody>
          <a:bodyPr wrap="square" rtlCol="0">
            <a:spAutoFit/>
          </a:bodyPr>
          <a:lstStyle/>
          <a:p>
            <a:r>
              <a:rPr lang="en-US" sz="1600" dirty="0"/>
              <a:t>Cost: $1</a:t>
            </a:r>
          </a:p>
        </p:txBody>
      </p:sp>
      <p:sp>
        <p:nvSpPr>
          <p:cNvPr id="17" name="TextBox 16">
            <a:extLst>
              <a:ext uri="{FF2B5EF4-FFF2-40B4-BE49-F238E27FC236}">
                <a16:creationId xmlns:a16="http://schemas.microsoft.com/office/drawing/2014/main" id="{486A03D2-FF7A-DB46-A8A4-633C26E1E13C}"/>
              </a:ext>
            </a:extLst>
          </p:cNvPr>
          <p:cNvSpPr txBox="1"/>
          <p:nvPr/>
        </p:nvSpPr>
        <p:spPr>
          <a:xfrm>
            <a:off x="7559920" y="5074722"/>
            <a:ext cx="1028600" cy="338554"/>
          </a:xfrm>
          <a:prstGeom prst="rect">
            <a:avLst/>
          </a:prstGeom>
          <a:noFill/>
        </p:spPr>
        <p:txBody>
          <a:bodyPr wrap="square" rtlCol="0">
            <a:spAutoFit/>
          </a:bodyPr>
          <a:lstStyle/>
          <a:p>
            <a:r>
              <a:rPr lang="en-US" sz="1600" dirty="0"/>
              <a:t>Cost: $0</a:t>
            </a:r>
          </a:p>
        </p:txBody>
      </p:sp>
      <p:sp>
        <p:nvSpPr>
          <p:cNvPr id="22" name="Rectangle 21">
            <a:extLst>
              <a:ext uri="{FF2B5EF4-FFF2-40B4-BE49-F238E27FC236}">
                <a16:creationId xmlns:a16="http://schemas.microsoft.com/office/drawing/2014/main" id="{36A8C001-BF97-CC46-A14E-4656C9831191}"/>
              </a:ext>
            </a:extLst>
          </p:cNvPr>
          <p:cNvSpPr/>
          <p:nvPr/>
        </p:nvSpPr>
        <p:spPr>
          <a:xfrm>
            <a:off x="2778998" y="3546987"/>
            <a:ext cx="1374642" cy="338554"/>
          </a:xfrm>
          <a:prstGeom prst="rect">
            <a:avLst/>
          </a:prstGeom>
        </p:spPr>
        <p:txBody>
          <a:bodyPr wrap="square">
            <a:spAutoFit/>
          </a:bodyPr>
          <a:lstStyle/>
          <a:p>
            <a:pPr algn="ctr"/>
            <a:r>
              <a:rPr lang="en-US" sz="1600" dirty="0"/>
              <a:t>High effort</a:t>
            </a:r>
          </a:p>
        </p:txBody>
      </p:sp>
      <p:sp>
        <p:nvSpPr>
          <p:cNvPr id="23" name="Rectangle 22">
            <a:extLst>
              <a:ext uri="{FF2B5EF4-FFF2-40B4-BE49-F238E27FC236}">
                <a16:creationId xmlns:a16="http://schemas.microsoft.com/office/drawing/2014/main" id="{28113A9C-8AC0-3B4B-82F6-9393E22195D8}"/>
              </a:ext>
            </a:extLst>
          </p:cNvPr>
          <p:cNvSpPr/>
          <p:nvPr/>
        </p:nvSpPr>
        <p:spPr>
          <a:xfrm>
            <a:off x="5792211" y="3514239"/>
            <a:ext cx="1296233" cy="338554"/>
          </a:xfrm>
          <a:prstGeom prst="rect">
            <a:avLst/>
          </a:prstGeom>
        </p:spPr>
        <p:txBody>
          <a:bodyPr wrap="square">
            <a:spAutoFit/>
          </a:bodyPr>
          <a:lstStyle/>
          <a:p>
            <a:pPr algn="ctr"/>
            <a:r>
              <a:rPr lang="en-US" sz="1600" dirty="0"/>
              <a:t>High effort</a:t>
            </a:r>
          </a:p>
        </p:txBody>
      </p:sp>
      <p:sp>
        <p:nvSpPr>
          <p:cNvPr id="24" name="Rectangle 23">
            <a:extLst>
              <a:ext uri="{FF2B5EF4-FFF2-40B4-BE49-F238E27FC236}">
                <a16:creationId xmlns:a16="http://schemas.microsoft.com/office/drawing/2014/main" id="{08232AD0-4958-1443-B9EA-B69440991A75}"/>
              </a:ext>
            </a:extLst>
          </p:cNvPr>
          <p:cNvSpPr/>
          <p:nvPr/>
        </p:nvSpPr>
        <p:spPr>
          <a:xfrm>
            <a:off x="7369085" y="3515272"/>
            <a:ext cx="1296574" cy="338554"/>
          </a:xfrm>
          <a:prstGeom prst="rect">
            <a:avLst/>
          </a:prstGeom>
        </p:spPr>
        <p:txBody>
          <a:bodyPr wrap="square">
            <a:spAutoFit/>
          </a:bodyPr>
          <a:lstStyle/>
          <a:p>
            <a:pPr algn="ctr"/>
            <a:r>
              <a:rPr lang="en-US" sz="1600" dirty="0"/>
              <a:t>Low effort</a:t>
            </a:r>
          </a:p>
        </p:txBody>
      </p:sp>
      <p:sp>
        <p:nvSpPr>
          <p:cNvPr id="25" name="Rectangle 24">
            <a:extLst>
              <a:ext uri="{FF2B5EF4-FFF2-40B4-BE49-F238E27FC236}">
                <a16:creationId xmlns:a16="http://schemas.microsoft.com/office/drawing/2014/main" id="{33257A9F-FE6D-2B4F-975F-4C85312CEB22}"/>
              </a:ext>
            </a:extLst>
          </p:cNvPr>
          <p:cNvSpPr/>
          <p:nvPr/>
        </p:nvSpPr>
        <p:spPr>
          <a:xfrm>
            <a:off x="4582814" y="3527088"/>
            <a:ext cx="1496380" cy="338554"/>
          </a:xfrm>
          <a:prstGeom prst="rect">
            <a:avLst/>
          </a:prstGeom>
        </p:spPr>
        <p:txBody>
          <a:bodyPr wrap="square">
            <a:spAutoFit/>
          </a:bodyPr>
          <a:lstStyle/>
          <a:p>
            <a:pPr algn="ctr"/>
            <a:r>
              <a:rPr lang="en-US" sz="1600" dirty="0"/>
              <a:t>Low effort</a:t>
            </a:r>
          </a:p>
        </p:txBody>
      </p:sp>
      <p:sp>
        <p:nvSpPr>
          <p:cNvPr id="27" name="TextBox 26">
            <a:extLst>
              <a:ext uri="{FF2B5EF4-FFF2-40B4-BE49-F238E27FC236}">
                <a16:creationId xmlns:a16="http://schemas.microsoft.com/office/drawing/2014/main" id="{E8CBD89F-40CE-C04C-B9D1-AB9E4443B782}"/>
              </a:ext>
            </a:extLst>
          </p:cNvPr>
          <p:cNvSpPr txBox="1"/>
          <p:nvPr/>
        </p:nvSpPr>
        <p:spPr>
          <a:xfrm>
            <a:off x="927961" y="6313099"/>
            <a:ext cx="10863743" cy="523220"/>
          </a:xfrm>
          <a:prstGeom prst="rect">
            <a:avLst/>
          </a:prstGeom>
          <a:noFill/>
        </p:spPr>
        <p:txBody>
          <a:bodyPr wrap="none" rtlCol="0">
            <a:spAutoFit/>
          </a:bodyPr>
          <a:lstStyle/>
          <a:p>
            <a:r>
              <a:rPr lang="en-US" sz="2800" dirty="0"/>
              <a:t>Can be generalized to any real-valued contracts (Principal Agent problem)</a:t>
            </a:r>
          </a:p>
        </p:txBody>
      </p:sp>
      <p:sp>
        <p:nvSpPr>
          <p:cNvPr id="28" name="Rectangle 27">
            <a:extLst>
              <a:ext uri="{FF2B5EF4-FFF2-40B4-BE49-F238E27FC236}">
                <a16:creationId xmlns:a16="http://schemas.microsoft.com/office/drawing/2014/main" id="{7E0D81BC-12F8-244C-AFB9-D7AD642AB4F3}"/>
              </a:ext>
            </a:extLst>
          </p:cNvPr>
          <p:cNvSpPr/>
          <p:nvPr/>
        </p:nvSpPr>
        <p:spPr>
          <a:xfrm>
            <a:off x="2528035" y="5628132"/>
            <a:ext cx="6814045" cy="523220"/>
          </a:xfrm>
          <a:prstGeom prst="rect">
            <a:avLst/>
          </a:prstGeom>
        </p:spPr>
        <p:txBody>
          <a:bodyPr wrap="none">
            <a:spAutoFit/>
          </a:bodyPr>
          <a:lstStyle/>
          <a:p>
            <a:r>
              <a:rPr lang="en-US" sz="2800" dirty="0"/>
              <a:t>Which contract should the requester choose?</a:t>
            </a:r>
          </a:p>
        </p:txBody>
      </p:sp>
    </p:spTree>
    <p:extLst>
      <p:ext uri="{BB962C8B-B14F-4D97-AF65-F5344CB8AC3E}">
        <p14:creationId xmlns:p14="http://schemas.microsoft.com/office/powerpoint/2010/main" val="13934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9" grpId="0" animBg="1"/>
      <p:bldP spid="18" grpId="0" animBg="1"/>
      <p:bldP spid="5" grpId="0"/>
      <p:bldP spid="6" grpId="0" animBg="1"/>
      <p:bldP spid="9" grpId="0" animBg="1"/>
      <p:bldP spid="12" grpId="0"/>
      <p:bldP spid="14" grpId="0"/>
      <p:bldP spid="16" grpId="0"/>
      <p:bldP spid="17" grpId="0"/>
      <p:bldP spid="22" grpId="0"/>
      <p:bldP spid="23" grpId="0"/>
      <p:bldP spid="24" grpId="0"/>
      <p:bldP spid="25"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838200" y="1825625"/>
            <a:ext cx="10896600" cy="4351338"/>
          </a:xfrm>
        </p:spPr>
        <p:txBody>
          <a:bodyPr/>
          <a:lstStyle/>
          <a:p>
            <a:r>
              <a:rPr lang="en-US" dirty="0"/>
              <a:t>The main assumption we usually make in incentive design is that users are </a:t>
            </a:r>
            <a:r>
              <a:rPr lang="en-US" dirty="0">
                <a:solidFill>
                  <a:srgbClr val="0070C0"/>
                </a:solidFill>
              </a:rPr>
              <a:t>rational</a:t>
            </a:r>
            <a:r>
              <a:rPr lang="en-US" dirty="0"/>
              <a:t>.  While it approximates human behavior fine in some cases, this assumption has often been criticized.  </a:t>
            </a:r>
          </a:p>
          <a:p>
            <a:endParaRPr lang="en-US" dirty="0"/>
          </a:p>
          <a:p>
            <a:r>
              <a:rPr lang="en-US" dirty="0"/>
              <a:t>Questions</a:t>
            </a:r>
          </a:p>
          <a:p>
            <a:pPr lvl="1"/>
            <a:r>
              <a:rPr lang="en-US" dirty="0"/>
              <a:t>What are the examples of the “non-rational” human behavior you can think of? </a:t>
            </a:r>
          </a:p>
          <a:p>
            <a:pPr lvl="1"/>
            <a:r>
              <a:rPr lang="en-US" dirty="0"/>
              <a:t>Can you still try to model the non-rational behavior?</a:t>
            </a:r>
          </a:p>
        </p:txBody>
      </p:sp>
    </p:spTree>
    <p:extLst>
      <p:ext uri="{BB962C8B-B14F-4D97-AF65-F5344CB8AC3E}">
        <p14:creationId xmlns:p14="http://schemas.microsoft.com/office/powerpoint/2010/main" val="202738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2D66-C32E-B744-877C-E930A670EBF4}"/>
              </a:ext>
            </a:extLst>
          </p:cNvPr>
          <p:cNvSpPr>
            <a:spLocks noGrp="1"/>
          </p:cNvSpPr>
          <p:nvPr>
            <p:ph type="title"/>
          </p:nvPr>
        </p:nvSpPr>
        <p:spPr/>
        <p:txBody>
          <a:bodyPr/>
          <a:lstStyle/>
          <a:p>
            <a:r>
              <a:rPr lang="en-US" dirty="0"/>
              <a:t>Logistics: Assignment 3</a:t>
            </a:r>
          </a:p>
        </p:txBody>
      </p:sp>
      <p:sp>
        <p:nvSpPr>
          <p:cNvPr id="3" name="Content Placeholder 2">
            <a:extLst>
              <a:ext uri="{FF2B5EF4-FFF2-40B4-BE49-F238E27FC236}">
                <a16:creationId xmlns:a16="http://schemas.microsoft.com/office/drawing/2014/main" id="{42EFF688-A41A-F647-A4F6-0F8DACC7FE09}"/>
              </a:ext>
            </a:extLst>
          </p:cNvPr>
          <p:cNvSpPr>
            <a:spLocks noGrp="1"/>
          </p:cNvSpPr>
          <p:nvPr>
            <p:ph idx="1"/>
          </p:nvPr>
        </p:nvSpPr>
        <p:spPr/>
        <p:txBody>
          <a:bodyPr/>
          <a:lstStyle/>
          <a:p>
            <a:r>
              <a:rPr lang="en-US" dirty="0"/>
              <a:t>Assignment 3 has been posted on the website</a:t>
            </a:r>
          </a:p>
          <a:p>
            <a:pPr lvl="1"/>
            <a:r>
              <a:rPr lang="en-US" dirty="0"/>
              <a:t>3 long-</a:t>
            </a:r>
            <a:r>
              <a:rPr lang="en-US" dirty="0" err="1"/>
              <a:t>ish</a:t>
            </a:r>
            <a:r>
              <a:rPr lang="en-US" dirty="0"/>
              <a:t> math questions that extend the lecture today</a:t>
            </a:r>
          </a:p>
          <a:p>
            <a:pPr lvl="1"/>
            <a:endParaRPr lang="en-US" dirty="0"/>
          </a:p>
          <a:p>
            <a:r>
              <a:rPr lang="en-US" dirty="0"/>
              <a:t>Due: Oct 13 (Wed)</a:t>
            </a:r>
          </a:p>
          <a:p>
            <a:pPr lvl="1"/>
            <a:r>
              <a:rPr lang="en-US" dirty="0"/>
              <a:t>A bit less than 2 weeks after the Assignment 2 deadline</a:t>
            </a:r>
          </a:p>
          <a:p>
            <a:pPr lvl="1"/>
            <a:r>
              <a:rPr lang="en-US" dirty="0"/>
              <a:t>To avoid clashing with the deadline of project milestone 1 (Oct 15)</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23735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Example of Human Bias</a:t>
            </a:r>
          </a:p>
        </p:txBody>
      </p:sp>
      <p:sp>
        <p:nvSpPr>
          <p:cNvPr id="3" name="Content Placeholder 2"/>
          <p:cNvSpPr>
            <a:spLocks noGrp="1"/>
          </p:cNvSpPr>
          <p:nvPr>
            <p:ph idx="1"/>
          </p:nvPr>
        </p:nvSpPr>
        <p:spPr>
          <a:xfrm>
            <a:off x="360218" y="1143000"/>
            <a:ext cx="11693237" cy="5715000"/>
          </a:xfrm>
        </p:spPr>
        <p:txBody>
          <a:bodyPr>
            <a:normAutofit/>
          </a:bodyPr>
          <a:lstStyle/>
          <a:p>
            <a:r>
              <a:rPr lang="en-US" dirty="0"/>
              <a:t>Present bias:</a:t>
            </a:r>
          </a:p>
          <a:p>
            <a:pPr lvl="1"/>
            <a:r>
              <a:rPr lang="en-US" dirty="0"/>
              <a:t>Humans value immediate payoffs heavier than future payoffs.</a:t>
            </a:r>
          </a:p>
          <a:p>
            <a:pPr lvl="1"/>
            <a:r>
              <a:rPr lang="en-US" dirty="0"/>
              <a:t>What will happen if we don’t require project milestone reports?</a:t>
            </a:r>
          </a:p>
          <a:p>
            <a:r>
              <a:rPr lang="en-US" dirty="0"/>
              <a:t>Herding bias:</a:t>
            </a:r>
          </a:p>
          <a:p>
            <a:pPr lvl="1"/>
            <a:r>
              <a:rPr lang="en-US" dirty="0"/>
              <a:t>Humans tend to follow what others do/say.</a:t>
            </a:r>
          </a:p>
          <a:p>
            <a:pPr lvl="1"/>
            <a:r>
              <a:rPr lang="en-US" dirty="0"/>
              <a:t>Will you eat at a restaurant with a lot of people lining up or another with no one inside.</a:t>
            </a:r>
          </a:p>
          <a:p>
            <a:r>
              <a:rPr lang="en-US" dirty="0"/>
              <a:t>Prospect theory:</a:t>
            </a:r>
          </a:p>
          <a:p>
            <a:pPr lvl="1"/>
            <a:r>
              <a:rPr lang="en-US" dirty="0"/>
              <a:t>Nobel-winning theory in explaining biases in decision-making with uncertainty events.</a:t>
            </a:r>
          </a:p>
          <a:p>
            <a:r>
              <a:rPr lang="en-US" dirty="0"/>
              <a:t>And more</a:t>
            </a:r>
            <a:r>
              <a:rPr lang="mr-IN" dirty="0"/>
              <a:t>…</a:t>
            </a:r>
            <a:endParaRPr lang="en-US" dirty="0"/>
          </a:p>
          <a:p>
            <a:endParaRPr lang="en-US" sz="200" dirty="0"/>
          </a:p>
          <a:p>
            <a:r>
              <a:rPr lang="en-US" dirty="0"/>
              <a:t>A growing research direction to account for human biased behavior in computational systems.</a:t>
            </a:r>
          </a:p>
          <a:p>
            <a:pPr lvl="1"/>
            <a:r>
              <a:rPr lang="en-US" dirty="0">
                <a:hlinkClick r:id="rId2"/>
              </a:rPr>
              <a:t>First workshop on Behavioral EC</a:t>
            </a:r>
            <a:endParaRPr lang="en-US" dirty="0"/>
          </a:p>
        </p:txBody>
      </p:sp>
    </p:spTree>
    <p:extLst>
      <p:ext uri="{BB962C8B-B14F-4D97-AF65-F5344CB8AC3E}">
        <p14:creationId xmlns:p14="http://schemas.microsoft.com/office/powerpoint/2010/main" val="69378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E0682C-B34F-4D4E-AAF9-6178C744F731}"/>
              </a:ext>
            </a:extLst>
          </p:cNvPr>
          <p:cNvSpPr txBox="1"/>
          <p:nvPr/>
        </p:nvSpPr>
        <p:spPr>
          <a:xfrm>
            <a:off x="5863725" y="532062"/>
            <a:ext cx="4823436" cy="369332"/>
          </a:xfrm>
          <a:prstGeom prst="rect">
            <a:avLst/>
          </a:prstGeom>
          <a:noFill/>
        </p:spPr>
        <p:txBody>
          <a:bodyPr wrap="none" rtlCol="0">
            <a:spAutoFit/>
          </a:bodyPr>
          <a:lstStyle/>
          <a:p>
            <a:r>
              <a:rPr lang="en-US" dirty="0"/>
              <a:t>Are workers really rational in financial incentives?</a:t>
            </a:r>
          </a:p>
        </p:txBody>
      </p:sp>
      <p:sp>
        <p:nvSpPr>
          <p:cNvPr id="10" name="TextBox 9">
            <a:extLst>
              <a:ext uri="{FF2B5EF4-FFF2-40B4-BE49-F238E27FC236}">
                <a16:creationId xmlns:a16="http://schemas.microsoft.com/office/drawing/2014/main" id="{6AF7FB90-9509-CE4F-A27E-603E587E373F}"/>
              </a:ext>
            </a:extLst>
          </p:cNvPr>
          <p:cNvSpPr txBox="1"/>
          <p:nvPr/>
        </p:nvSpPr>
        <p:spPr>
          <a:xfrm>
            <a:off x="5863725" y="2611597"/>
            <a:ext cx="4233531" cy="369332"/>
          </a:xfrm>
          <a:prstGeom prst="rect">
            <a:avLst/>
          </a:prstGeom>
          <a:noFill/>
        </p:spPr>
        <p:txBody>
          <a:bodyPr wrap="none" rtlCol="0">
            <a:spAutoFit/>
          </a:bodyPr>
          <a:lstStyle/>
          <a:p>
            <a:r>
              <a:rPr lang="en-US" dirty="0"/>
              <a:t>Can we formulate non-financial incentives?</a:t>
            </a:r>
          </a:p>
        </p:txBody>
      </p:sp>
      <p:sp>
        <p:nvSpPr>
          <p:cNvPr id="11" name="TextBox 10">
            <a:extLst>
              <a:ext uri="{FF2B5EF4-FFF2-40B4-BE49-F238E27FC236}">
                <a16:creationId xmlns:a16="http://schemas.microsoft.com/office/drawing/2014/main" id="{EA9072F5-9551-4944-9210-71782341E0E3}"/>
              </a:ext>
            </a:extLst>
          </p:cNvPr>
          <p:cNvSpPr txBox="1"/>
          <p:nvPr/>
        </p:nvSpPr>
        <p:spPr>
          <a:xfrm>
            <a:off x="5863725" y="6141272"/>
            <a:ext cx="5019195" cy="369332"/>
          </a:xfrm>
          <a:prstGeom prst="rect">
            <a:avLst/>
          </a:prstGeom>
          <a:noFill/>
        </p:spPr>
        <p:txBody>
          <a:bodyPr wrap="none" rtlCol="0">
            <a:spAutoFit/>
          </a:bodyPr>
          <a:lstStyle/>
          <a:p>
            <a:r>
              <a:rPr lang="en-US" dirty="0"/>
              <a:t>Using market mechanisms for eliciting users’ beliefs</a:t>
            </a:r>
          </a:p>
        </p:txBody>
      </p:sp>
      <p:sp>
        <p:nvSpPr>
          <p:cNvPr id="12" name="TextBox 11">
            <a:extLst>
              <a:ext uri="{FF2B5EF4-FFF2-40B4-BE49-F238E27FC236}">
                <a16:creationId xmlns:a16="http://schemas.microsoft.com/office/drawing/2014/main" id="{CA30B6DA-DF9C-5749-BE3A-1B1DDE698187}"/>
              </a:ext>
            </a:extLst>
          </p:cNvPr>
          <p:cNvSpPr txBox="1"/>
          <p:nvPr/>
        </p:nvSpPr>
        <p:spPr>
          <a:xfrm>
            <a:off x="5863725" y="4550132"/>
            <a:ext cx="4208973" cy="369332"/>
          </a:xfrm>
          <a:prstGeom prst="rect">
            <a:avLst/>
          </a:prstGeom>
          <a:noFill/>
        </p:spPr>
        <p:txBody>
          <a:bodyPr wrap="none" rtlCol="0">
            <a:spAutoFit/>
          </a:bodyPr>
          <a:lstStyle/>
          <a:p>
            <a:r>
              <a:rPr lang="en-US" dirty="0"/>
              <a:t>Incentivizing users through social networks</a:t>
            </a:r>
          </a:p>
        </p:txBody>
      </p:sp>
      <p:pic>
        <p:nvPicPr>
          <p:cNvPr id="2" name="Picture 1">
            <a:extLst>
              <a:ext uri="{FF2B5EF4-FFF2-40B4-BE49-F238E27FC236}">
                <a16:creationId xmlns:a16="http://schemas.microsoft.com/office/drawing/2014/main" id="{2D7B7F20-630D-6947-B244-5955CDD99BBC}"/>
              </a:ext>
            </a:extLst>
          </p:cNvPr>
          <p:cNvPicPr>
            <a:picLocks noChangeAspect="1"/>
          </p:cNvPicPr>
          <p:nvPr/>
        </p:nvPicPr>
        <p:blipFill>
          <a:blip r:embed="rId2"/>
          <a:stretch>
            <a:fillRect/>
          </a:stretch>
        </p:blipFill>
        <p:spPr>
          <a:xfrm>
            <a:off x="2410082" y="170967"/>
            <a:ext cx="3133085" cy="6687033"/>
          </a:xfrm>
          <a:prstGeom prst="rect">
            <a:avLst/>
          </a:prstGeom>
        </p:spPr>
      </p:pic>
    </p:spTree>
    <p:extLst>
      <p:ext uri="{BB962C8B-B14F-4D97-AF65-F5344CB8AC3E}">
        <p14:creationId xmlns:p14="http://schemas.microsoft.com/office/powerpoint/2010/main" val="68126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84C6-390D-4C48-88E4-718C43E9AC69}"/>
              </a:ext>
            </a:extLst>
          </p:cNvPr>
          <p:cNvSpPr>
            <a:spLocks noGrp="1"/>
          </p:cNvSpPr>
          <p:nvPr>
            <p:ph type="ctrTitle"/>
          </p:nvPr>
        </p:nvSpPr>
        <p:spPr/>
        <p:txBody>
          <a:bodyPr/>
          <a:lstStyle/>
          <a:p>
            <a:r>
              <a:rPr lang="en-US" dirty="0"/>
              <a:t>Proper Scoring Rules</a:t>
            </a:r>
          </a:p>
        </p:txBody>
      </p:sp>
      <p:sp>
        <p:nvSpPr>
          <p:cNvPr id="3" name="Subtitle 2">
            <a:extLst>
              <a:ext uri="{FF2B5EF4-FFF2-40B4-BE49-F238E27FC236}">
                <a16:creationId xmlns:a16="http://schemas.microsoft.com/office/drawing/2014/main" id="{657F599D-7642-0B41-80EE-D11427701A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235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10E9-6E46-BA40-9AF5-3EDB952273FF}"/>
              </a:ext>
            </a:extLst>
          </p:cNvPr>
          <p:cNvSpPr>
            <a:spLocks noGrp="1"/>
          </p:cNvSpPr>
          <p:nvPr>
            <p:ph type="title"/>
          </p:nvPr>
        </p:nvSpPr>
        <p:spPr>
          <a:xfrm>
            <a:off x="838200" y="365125"/>
            <a:ext cx="11353800" cy="1325563"/>
          </a:xfrm>
        </p:spPr>
        <p:txBody>
          <a:bodyPr/>
          <a:lstStyle/>
          <a:p>
            <a:r>
              <a:rPr lang="en-US" dirty="0"/>
              <a:t>Incentivizing Truthful Reports About Probabilities</a:t>
            </a:r>
          </a:p>
        </p:txBody>
      </p:sp>
      <p:sp>
        <p:nvSpPr>
          <p:cNvPr id="3" name="Content Placeholder 2">
            <a:extLst>
              <a:ext uri="{FF2B5EF4-FFF2-40B4-BE49-F238E27FC236}">
                <a16:creationId xmlns:a16="http://schemas.microsoft.com/office/drawing/2014/main" id="{DAEDEB41-1130-FB42-93EC-425FADA5CA3A}"/>
              </a:ext>
            </a:extLst>
          </p:cNvPr>
          <p:cNvSpPr>
            <a:spLocks noGrp="1"/>
          </p:cNvSpPr>
          <p:nvPr>
            <p:ph idx="1"/>
          </p:nvPr>
        </p:nvSpPr>
        <p:spPr/>
        <p:txBody>
          <a:bodyPr/>
          <a:lstStyle/>
          <a:p>
            <a:r>
              <a:rPr lang="en-US" dirty="0"/>
              <a:t>Example scenarios:</a:t>
            </a:r>
          </a:p>
          <a:p>
            <a:pPr lvl="1"/>
            <a:r>
              <a:rPr lang="en-US" dirty="0"/>
              <a:t>Ask a weather forecaster: will it rain tomorrow?</a:t>
            </a:r>
          </a:p>
          <a:p>
            <a:pPr lvl="1"/>
            <a:r>
              <a:rPr lang="en-US" dirty="0"/>
              <a:t>Ask a political researcher: will Trump win 2020 election?</a:t>
            </a:r>
          </a:p>
          <a:p>
            <a:pPr lvl="1"/>
            <a:r>
              <a:rPr lang="en-US" dirty="0"/>
              <a:t>Ask a Microsoft employer: will the new version of Office be shipped on time?</a:t>
            </a:r>
          </a:p>
          <a:p>
            <a:endParaRPr lang="en-US" dirty="0"/>
          </a:p>
          <a:p>
            <a:r>
              <a:rPr lang="en-US" dirty="0"/>
              <a:t>Want to obtain forecasts about future events</a:t>
            </a:r>
          </a:p>
          <a:p>
            <a:r>
              <a:rPr lang="en-US" dirty="0"/>
              <a:t>How do we make sure we obtain </a:t>
            </a:r>
            <a:r>
              <a:rPr lang="en-US" b="1" dirty="0">
                <a:solidFill>
                  <a:schemeClr val="accent1"/>
                </a:solidFill>
              </a:rPr>
              <a:t>truthful</a:t>
            </a:r>
            <a:r>
              <a:rPr lang="en-US" dirty="0"/>
              <a:t> reports?</a:t>
            </a:r>
          </a:p>
        </p:txBody>
      </p:sp>
    </p:spTree>
    <p:extLst>
      <p:ext uri="{BB962C8B-B14F-4D97-AF65-F5344CB8AC3E}">
        <p14:creationId xmlns:p14="http://schemas.microsoft.com/office/powerpoint/2010/main" val="169092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66D9-E342-7D42-A686-4936EE323538}"/>
              </a:ext>
            </a:extLst>
          </p:cNvPr>
          <p:cNvSpPr>
            <a:spLocks noGrp="1"/>
          </p:cNvSpPr>
          <p:nvPr>
            <p:ph type="title"/>
          </p:nvPr>
        </p:nvSpPr>
        <p:spPr/>
        <p:txBody>
          <a:bodyPr/>
          <a:lstStyle/>
          <a:p>
            <a:r>
              <a:rPr lang="en-US" dirty="0"/>
              <a:t>Incentivizing Truthful Reports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DECBF-CD65-324E-A295-9EB7A0CC5AA8}"/>
                  </a:ext>
                </a:extLst>
              </p:cNvPr>
              <p:cNvSpPr>
                <a:spLocks noGrp="1"/>
              </p:cNvSpPr>
              <p:nvPr>
                <p:ph idx="1"/>
              </p:nvPr>
            </p:nvSpPr>
            <p:spPr/>
            <p:txBody>
              <a:bodyPr>
                <a:normAutofit/>
              </a:bodyPr>
              <a:lstStyle/>
              <a:p>
                <a:r>
                  <a:rPr lang="en-US" dirty="0"/>
                  <a:t>Setting</a:t>
                </a:r>
              </a:p>
              <a:p>
                <a:pPr lvl="1"/>
                <a:r>
                  <a:rPr lang="en-US" dirty="0"/>
                  <a:t>Consider a rational agent with linear utility for cash</a:t>
                </a:r>
              </a:p>
              <a:p>
                <a:endParaRPr lang="en-US" sz="200" dirty="0"/>
              </a:p>
              <a:p>
                <a:pPr lvl="1"/>
                <a:r>
                  <a:rPr lang="en-US" dirty="0"/>
                  <a:t>Suppose there are </a:t>
                </a:r>
                <a14:m>
                  <m:oMath xmlns:m="http://schemas.openxmlformats.org/officeDocument/2006/math">
                    <m:r>
                      <a:rPr lang="en-US" b="0" i="1" smtClean="0">
                        <a:solidFill>
                          <a:schemeClr val="accent1"/>
                        </a:solidFill>
                        <a:latin typeface="Cambria Math" panose="02040503050406030204" pitchFamily="18" charset="0"/>
                      </a:rPr>
                      <m:t>𝑛</m:t>
                    </m:r>
                  </m:oMath>
                </a14:m>
                <a:r>
                  <a:rPr lang="en-US" dirty="0">
                    <a:solidFill>
                      <a:schemeClr val="accent1"/>
                    </a:solidFill>
                  </a:rPr>
                  <a:t> </a:t>
                </a:r>
                <a:r>
                  <a:rPr lang="en-US" dirty="0"/>
                  <a:t>mutually exclusive and exhaustive states of the world </a:t>
                </a:r>
                <a14:m>
                  <m:oMath xmlns:m="http://schemas.openxmlformats.org/officeDocument/2006/math">
                    <m:r>
                      <m:rPr>
                        <m:sty m:val="p"/>
                      </m:rPr>
                      <a:rPr lang="el-GR" i="1" smtClean="0">
                        <a:solidFill>
                          <a:schemeClr val="accent1"/>
                        </a:solidFill>
                        <a:latin typeface="Cambria Math" panose="02040503050406030204" pitchFamily="18" charset="0"/>
                        <a:ea typeface="Cambria Math" panose="02040503050406030204" pitchFamily="18" charset="0"/>
                      </a:rPr>
                      <m:t>Ω</m:t>
                    </m:r>
                    <m:r>
                      <a:rPr lang="en-US" b="0"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b="0" i="1" smtClean="0">
                            <a:solidFill>
                              <a:schemeClr val="accent1"/>
                            </a:solidFill>
                            <a:latin typeface="Cambria Math" panose="02040503050406030204" pitchFamily="18" charset="0"/>
                            <a:ea typeface="Cambria Math" panose="02040503050406030204" pitchFamily="18" charset="0"/>
                          </a:rPr>
                        </m:ctrlPr>
                      </m:dPr>
                      <m:e>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1</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2</m:t>
                            </m:r>
                          </m:sub>
                        </m:sSub>
                        <m:r>
                          <a:rPr lang="en-US" b="0" i="1" smtClean="0">
                            <a:solidFill>
                              <a:schemeClr val="accent1"/>
                            </a:solidFill>
                            <a:latin typeface="Cambria Math" panose="02040503050406030204" pitchFamily="18" charset="0"/>
                            <a:ea typeface="Cambria Math" panose="02040503050406030204" pitchFamily="18" charset="0"/>
                          </a:rPr>
                          <m:t>,…,</m:t>
                        </m:r>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𝑛</m:t>
                            </m:r>
                          </m:sub>
                        </m:sSub>
                      </m:e>
                    </m:d>
                  </m:oMath>
                </a14:m>
                <a:r>
                  <a:rPr lang="en-US" b="0" dirty="0">
                    <a:ea typeface="Cambria Math" panose="02040503050406030204" pitchFamily="18" charset="0"/>
                  </a:rPr>
                  <a:t>  (e.g., Sun, Rain, Snow)</a:t>
                </a:r>
              </a:p>
              <a:p>
                <a:endParaRPr lang="en-US" sz="200" b="0"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b="0" i="1" dirty="0" smtClean="0">
                            <a:solidFill>
                              <a:schemeClr val="accent1"/>
                            </a:solidFill>
                            <a:latin typeface="Cambria Math" panose="02040503050406030204" pitchFamily="18" charset="0"/>
                            <a:ea typeface="Cambria Math" panose="02040503050406030204" pitchFamily="18" charset="0"/>
                          </a:rPr>
                        </m:ctrlPr>
                      </m:sSubPr>
                      <m:e>
                        <m:r>
                          <a:rPr lang="en-US" b="0" i="1" dirty="0" smtClean="0">
                            <a:solidFill>
                              <a:schemeClr val="accent1"/>
                            </a:solidFill>
                            <a:latin typeface="Cambria Math" panose="02040503050406030204" pitchFamily="18" charset="0"/>
                            <a:ea typeface="Cambria Math" panose="02040503050406030204" pitchFamily="18" charset="0"/>
                          </a:rPr>
                          <m:t>𝑝</m:t>
                        </m:r>
                      </m:e>
                      <m:sub>
                        <m:r>
                          <a:rPr lang="en-US" b="0" i="1" dirty="0"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is the subjective belief of the agent that state </a:t>
                </a:r>
                <a14:m>
                  <m:oMath xmlns:m="http://schemas.openxmlformats.org/officeDocument/2006/math">
                    <m:sSub>
                      <m:sSubPr>
                        <m:ctrlPr>
                          <a:rPr lang="en-US" b="0" i="1" smtClean="0">
                            <a:solidFill>
                              <a:schemeClr val="accent1"/>
                            </a:solidFill>
                            <a:latin typeface="Cambria Math" panose="02040503050406030204" pitchFamily="18" charset="0"/>
                            <a:ea typeface="Cambria Math" panose="02040503050406030204" pitchFamily="18" charset="0"/>
                          </a:rPr>
                        </m:ctrlPr>
                      </m:sSubPr>
                      <m:e>
                        <m:r>
                          <a:rPr lang="en-US" b="0" i="1" smtClean="0">
                            <a:solidFill>
                              <a:schemeClr val="accent1"/>
                            </a:solidFill>
                            <a:latin typeface="Cambria Math" panose="02040503050406030204" pitchFamily="18" charset="0"/>
                            <a:ea typeface="Cambria Math" panose="02040503050406030204" pitchFamily="18" charset="0"/>
                          </a:rPr>
                          <m:t>𝑤</m:t>
                        </m:r>
                      </m:e>
                      <m:sub>
                        <m:r>
                          <a:rPr lang="en-US" b="0" i="1" smtClean="0">
                            <a:solidFill>
                              <a:schemeClr val="accent1"/>
                            </a:solidFill>
                            <a:latin typeface="Cambria Math" panose="02040503050406030204" pitchFamily="18" charset="0"/>
                            <a:ea typeface="Cambria Math" panose="02040503050406030204" pitchFamily="18" charset="0"/>
                          </a:rPr>
                          <m:t>𝑖</m:t>
                        </m:r>
                      </m:sub>
                    </m:sSub>
                  </m:oMath>
                </a14:m>
                <a:r>
                  <a:rPr lang="en-US" b="0" dirty="0">
                    <a:ea typeface="Cambria Math" panose="02040503050406030204" pitchFamily="18" charset="0"/>
                  </a:rPr>
                  <a:t> will occur</a:t>
                </a:r>
              </a:p>
              <a:p>
                <a:endParaRPr lang="en-US" dirty="0">
                  <a:ea typeface="Cambria Math" panose="02040503050406030204" pitchFamily="18" charset="0"/>
                </a:endParaRPr>
              </a:p>
              <a:p>
                <a:r>
                  <a:rPr lang="en-US" dirty="0">
                    <a:ea typeface="Cambria Math" panose="02040503050406030204" pitchFamily="18" charset="0"/>
                  </a:rPr>
                  <a:t>Question</a:t>
                </a:r>
              </a:p>
              <a:p>
                <a:pPr lvl="1"/>
                <a:r>
                  <a:rPr lang="en-US" b="0" dirty="0">
                    <a:ea typeface="Cambria Math" panose="02040503050406030204" pitchFamily="18" charset="0"/>
                  </a:rPr>
                  <a:t>How do we motivate this agent to tell us her beliefs about the likelihood of each state?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079DECBF-CD65-324E-A295-9EB7A0CC5AA8}"/>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575601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2525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solidFill>
                          <a:schemeClr val="accent1"/>
                        </a:solidFill>
                        <a:latin typeface="Cambria Math" panose="02040503050406030204" pitchFamily="18" charset="0"/>
                      </a:rPr>
                      <m:t> </m:t>
                    </m:r>
                    <m:acc>
                      <m:accPr>
                        <m:chr m:val="⃗"/>
                        <m:ctrlPr>
                          <a:rPr lang="en-US" i="1">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t> 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p:txBody>
          </p:sp>
        </mc:Choice>
        <mc:Fallback xmlns="">
          <p:sp>
            <p:nvSpPr>
              <p:cNvPr id="3" name="Content Placeholder 2">
                <a:extLst>
                  <a:ext uri="{FF2B5EF4-FFF2-40B4-BE49-F238E27FC236}">
                    <a16:creationId xmlns:a16="http://schemas.microsoft.com/office/drawing/2014/main" xmlns:a14="http://schemas.microsoft.com/office/drawing/2010/main" xmlns=""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25254" cy="4732193"/>
              </a:xfrm>
              <a:blipFill rotWithShape="0">
                <a:blip r:embed="rId3"/>
                <a:stretch>
                  <a:fillRect l="-1033" t="-2059"/>
                </a:stretch>
              </a:blipFill>
            </p:spPr>
            <p:txBody>
              <a:bodyPr/>
              <a:lstStyle/>
              <a:p>
                <a:r>
                  <a:rPr lang="en-US">
                    <a:noFill/>
                  </a:rPr>
                  <a:t> </a:t>
                </a:r>
              </a:p>
            </p:txBody>
          </p:sp>
        </mc:Fallback>
      </mc:AlternateContent>
    </p:spTree>
    <p:extLst>
      <p:ext uri="{BB962C8B-B14F-4D97-AF65-F5344CB8AC3E}">
        <p14:creationId xmlns:p14="http://schemas.microsoft.com/office/powerpoint/2010/main" val="602851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E53C-00D4-DE4A-8D55-17A443A1C4C7}"/>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C8AD46-0EC4-324B-917B-4ED10C8EE99C}"/>
                  </a:ext>
                </a:extLst>
              </p:cNvPr>
              <p:cNvSpPr>
                <a:spLocks noGrp="1"/>
              </p:cNvSpPr>
              <p:nvPr>
                <p:ph idx="1"/>
              </p:nvPr>
            </p:nvSpPr>
            <p:spPr>
              <a:xfrm>
                <a:off x="838200" y="1825625"/>
                <a:ext cx="10993582" cy="4351338"/>
              </a:xfrm>
            </p:spPr>
            <p:txBody>
              <a:bodyPr/>
              <a:lstStyle/>
              <a:p>
                <a:r>
                  <a:rPr lang="en-US" dirty="0"/>
                  <a:t>Let’s consider a linear scoring rule</a:t>
                </a:r>
              </a:p>
              <a:p>
                <a:pPr marL="0" indent="0">
                  <a:buNone/>
                </a:pPr>
                <a:r>
                  <a:rPr lang="en-US" b="0"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p>
              <a:p>
                <a:pPr marL="0" indent="0">
                  <a:buNone/>
                </a:pPr>
                <a:endParaRPr lang="en-US" dirty="0"/>
              </a:p>
              <a:p>
                <a:r>
                  <a:rPr lang="en-US" dirty="0"/>
                  <a:t>If a risk-neutral agent believes the probability for Rain and Sun are 		</a:t>
                </a:r>
                <a14:m>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=(0.7, 0.3)</m:t>
                    </m:r>
                  </m:oMath>
                </a14:m>
                <a:endParaRPr lang="en-US" dirty="0">
                  <a:solidFill>
                    <a:schemeClr val="accent1"/>
                  </a:solidFill>
                </a:endParaRPr>
              </a:p>
              <a:p>
                <a:endParaRPr lang="en-US" dirty="0"/>
              </a:p>
              <a:p>
                <a:pPr marL="0" indent="0">
                  <a:buNone/>
                </a:pPr>
                <a:r>
                  <a:rPr lang="en-US" dirty="0"/>
                  <a:t>   What report should the agent provide?</a:t>
                </a:r>
              </a:p>
            </p:txBody>
          </p:sp>
        </mc:Choice>
        <mc:Fallback xmlns="">
          <p:sp>
            <p:nvSpPr>
              <p:cNvPr id="3" name="Content Placeholder 2">
                <a:extLst>
                  <a:ext uri="{FF2B5EF4-FFF2-40B4-BE49-F238E27FC236}">
                    <a16:creationId xmlns:a16="http://schemas.microsoft.com/office/drawing/2014/main" id="{74C8AD46-0EC4-324B-917B-4ED10C8EE99C}"/>
                  </a:ext>
                </a:extLst>
              </p:cNvPr>
              <p:cNvSpPr>
                <a:spLocks noGrp="1" noRot="1" noChangeAspect="1" noMove="1" noResize="1" noEditPoints="1" noAdjustHandles="1" noChangeArrowheads="1" noChangeShapeType="1" noTextEdit="1"/>
              </p:cNvSpPr>
              <p:nvPr>
                <p:ph idx="1"/>
              </p:nvPr>
            </p:nvSpPr>
            <p:spPr>
              <a:xfrm>
                <a:off x="838200" y="1825625"/>
                <a:ext cx="10993582" cy="4351338"/>
              </a:xfrm>
              <a:blipFill>
                <a:blip r:embed="rId2"/>
                <a:stretch>
                  <a:fillRect l="-1039" t="-2326"/>
                </a:stretch>
              </a:blipFill>
            </p:spPr>
            <p:txBody>
              <a:bodyPr/>
              <a:lstStyle/>
              <a:p>
                <a:r>
                  <a:rPr lang="en-US">
                    <a:noFill/>
                  </a:rPr>
                  <a:t> </a:t>
                </a:r>
              </a:p>
            </p:txBody>
          </p:sp>
        </mc:Fallback>
      </mc:AlternateContent>
    </p:spTree>
    <p:extLst>
      <p:ext uri="{BB962C8B-B14F-4D97-AF65-F5344CB8AC3E}">
        <p14:creationId xmlns:p14="http://schemas.microsoft.com/office/powerpoint/2010/main" val="395388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C377-F51C-E54D-A8F1-40978E332EA5}"/>
              </a:ext>
            </a:extLst>
          </p:cNvPr>
          <p:cNvSpPr>
            <a:spLocks noGrp="1"/>
          </p:cNvSpPr>
          <p:nvPr>
            <p:ph type="title"/>
          </p:nvPr>
        </p:nvSpPr>
        <p:spPr/>
        <p:txBody>
          <a:bodyPr/>
          <a:lstStyle/>
          <a:p>
            <a:r>
              <a:rPr lang="en-US" dirty="0"/>
              <a:t>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A49B3C-F139-1A4D-9BE9-CEDA34A67475}"/>
                  </a:ext>
                </a:extLst>
              </p:cNvPr>
              <p:cNvSpPr>
                <a:spLocks noGrp="1"/>
              </p:cNvSpPr>
              <p:nvPr>
                <p:ph idx="1"/>
              </p:nvPr>
            </p:nvSpPr>
            <p:spPr>
              <a:xfrm>
                <a:off x="838200" y="1825624"/>
                <a:ext cx="10616514" cy="4732193"/>
              </a:xfrm>
            </p:spPr>
            <p:txBody>
              <a:bodyPr>
                <a:normAutofit/>
              </a:bodyPr>
              <a:lstStyle/>
              <a:p>
                <a:r>
                  <a:rPr lang="en-US" dirty="0"/>
                  <a:t>A scoring rule rewards an agent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𝑤</m:t>
                        </m:r>
                      </m:e>
                    </m:d>
                  </m:oMath>
                </a14:m>
                <a:r>
                  <a:rPr lang="en-US" dirty="0"/>
                  <a:t> when her reported distribution is</a:t>
                </a:r>
                <a14:m>
                  <m:oMath xmlns:m="http://schemas.openxmlformats.org/officeDocument/2006/math">
                    <m:r>
                      <a:rPr lang="en-US" b="0" i="0" smtClean="0">
                        <a:latin typeface="Cambria Math" panose="02040503050406030204" pitchFamily="18" charset="0"/>
                      </a:rPr>
                      <m:t> </m:t>
                    </m:r>
                    <m:acc>
                      <m:accPr>
                        <m:chr m:val="⃗"/>
                        <m:ctrlPr>
                          <a:rPr lang="en-US"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oMath>
                </a14:m>
                <a:r>
                  <a:rPr lang="en-US" dirty="0">
                    <a:solidFill>
                      <a:schemeClr val="accent1"/>
                    </a:solidFill>
                  </a:rPr>
                  <a:t> </a:t>
                </a:r>
                <a:r>
                  <a:rPr lang="en-US" dirty="0"/>
                  <a:t>and the realized outcome is </a:t>
                </a:r>
                <a14:m>
                  <m:oMath xmlns:m="http://schemas.openxmlformats.org/officeDocument/2006/math">
                    <m:r>
                      <a:rPr lang="en-US" b="0" i="1" smtClean="0">
                        <a:solidFill>
                          <a:schemeClr val="accent1"/>
                        </a:solidFill>
                        <a:latin typeface="Cambria Math" panose="02040503050406030204" pitchFamily="18" charset="0"/>
                      </a:rPr>
                      <m:t>𝑤</m:t>
                    </m:r>
                  </m:oMath>
                </a14:m>
                <a:r>
                  <a:rPr lang="en-US" dirty="0"/>
                  <a:t>	</a:t>
                </a:r>
              </a:p>
              <a:p>
                <a:pPr marL="0" indent="0">
                  <a:buNone/>
                </a:pPr>
                <a:endParaRPr lang="en-US" dirty="0"/>
              </a:p>
              <a:p>
                <a:r>
                  <a:rPr lang="en-US" dirty="0"/>
                  <a:t>A scoring rule is called </a:t>
                </a:r>
                <a:r>
                  <a:rPr lang="en-US" b="1" i="1" dirty="0">
                    <a:solidFill>
                      <a:schemeClr val="accent2"/>
                    </a:solidFill>
                  </a:rPr>
                  <a:t>proper</a:t>
                </a:r>
                <a:r>
                  <a:rPr lang="en-US" dirty="0">
                    <a:solidFill>
                      <a:schemeClr val="accent1"/>
                    </a:solidFill>
                  </a:rPr>
                  <a:t> </a:t>
                </a:r>
                <a:r>
                  <a:rPr lang="en-US" dirty="0"/>
                  <a:t>if the agent maximizes her utility by providing truthful report</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𝑝</m:t>
                          </m:r>
                        </m:e>
                      </m:acc>
                      <m:r>
                        <a:rPr lang="en-US" b="0" i="1" dirty="0" smtClean="0">
                          <a:solidFill>
                            <a:schemeClr val="accent1"/>
                          </a:solidFill>
                          <a:latin typeface="Cambria Math" panose="02040503050406030204" pitchFamily="18" charset="0"/>
                        </a:rPr>
                        <m:t>=</m:t>
                      </m:r>
                      <m:r>
                        <m:rPr>
                          <m:nor/>
                        </m:rPr>
                        <a:rPr lang="en-US" b="0" i="0" dirty="0" smtClean="0">
                          <a:solidFill>
                            <a:schemeClr val="accent1"/>
                          </a:solidFill>
                          <a:latin typeface="Cambria Math" panose="02040503050406030204" pitchFamily="18" charset="0"/>
                        </a:rPr>
                        <m:t>argma</m:t>
                      </m:r>
                      <m:sSub>
                        <m:sSubPr>
                          <m:ctrlPr>
                            <a:rPr lang="en-US" b="0" i="1" dirty="0" smtClean="0">
                              <a:solidFill>
                                <a:schemeClr val="accent1"/>
                              </a:solidFill>
                              <a:latin typeface="Cambria Math" panose="02040503050406030204" pitchFamily="18" charset="0"/>
                            </a:rPr>
                          </m:ctrlPr>
                        </m:sSubPr>
                        <m:e>
                          <m:r>
                            <m:rPr>
                              <m:nor/>
                            </m:rPr>
                            <a:rPr lang="en-US" b="0" i="0" dirty="0" smtClean="0">
                              <a:solidFill>
                                <a:schemeClr val="accent1"/>
                              </a:solidFill>
                              <a:latin typeface="Cambria Math" panose="02040503050406030204" pitchFamily="18" charset="0"/>
                            </a:rPr>
                            <m:t>x</m:t>
                          </m:r>
                        </m:e>
                        <m:sub>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sub>
                      </m:sSub>
                      <m:nary>
                        <m:naryPr>
                          <m:chr m:val="∑"/>
                          <m:ctrlPr>
                            <a:rPr lang="en-US" b="0" i="1" dirty="0" smtClean="0">
                              <a:solidFill>
                                <a:schemeClr val="accent1"/>
                              </a:solidFill>
                              <a:latin typeface="Cambria Math" panose="02040503050406030204" pitchFamily="18" charset="0"/>
                            </a:rPr>
                          </m:ctrlPr>
                        </m:naryPr>
                        <m:sub>
                          <m:r>
                            <m:rPr>
                              <m:brk m:alnAt="23"/>
                            </m:rPr>
                            <a:rPr lang="en-US" b="0" i="1" dirty="0" smtClean="0">
                              <a:solidFill>
                                <a:schemeClr val="accent1"/>
                              </a:solidFill>
                              <a:latin typeface="Cambria Math" panose="02040503050406030204" pitchFamily="18" charset="0"/>
                            </a:rPr>
                            <m:t>𝑖</m:t>
                          </m:r>
                          <m:r>
                            <a:rPr lang="en-US" b="0" i="1" dirty="0" smtClean="0">
                              <a:solidFill>
                                <a:schemeClr val="accent1"/>
                              </a:solidFill>
                              <a:latin typeface="Cambria Math" panose="02040503050406030204" pitchFamily="18" charset="0"/>
                            </a:rPr>
                            <m:t>=1</m:t>
                          </m:r>
                        </m:sub>
                        <m:sup>
                          <m:r>
                            <a:rPr lang="en-US" b="0" i="1" dirty="0" smtClean="0">
                              <a:solidFill>
                                <a:schemeClr val="accent1"/>
                              </a:solidFill>
                              <a:latin typeface="Cambria Math" panose="02040503050406030204" pitchFamily="18" charset="0"/>
                            </a:rPr>
                            <m:t>𝑛</m:t>
                          </m:r>
                        </m:sup>
                        <m:e>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𝑝</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𝑆</m:t>
                          </m:r>
                          <m:r>
                            <a:rPr lang="en-US" b="0" i="1" dirty="0" smtClean="0">
                              <a:solidFill>
                                <a:schemeClr val="accent1"/>
                              </a:solidFill>
                              <a:latin typeface="Cambria Math" panose="02040503050406030204" pitchFamily="18" charset="0"/>
                            </a:rPr>
                            <m:t>(</m:t>
                          </m:r>
                          <m:acc>
                            <m:accPr>
                              <m:chr m:val="⃗"/>
                              <m:ctrlPr>
                                <a:rPr lang="en-US" b="0" i="1" dirty="0" smtClean="0">
                                  <a:solidFill>
                                    <a:schemeClr val="accent1"/>
                                  </a:solidFill>
                                  <a:latin typeface="Cambria Math" panose="02040503050406030204" pitchFamily="18" charset="0"/>
                                </a:rPr>
                              </m:ctrlPr>
                            </m:accPr>
                            <m:e>
                              <m:r>
                                <a:rPr lang="en-US" b="0" i="1" dirty="0" smtClean="0">
                                  <a:solidFill>
                                    <a:schemeClr val="accent1"/>
                                  </a:solidFill>
                                  <a:latin typeface="Cambria Math" panose="02040503050406030204" pitchFamily="18" charset="0"/>
                                </a:rPr>
                                <m:t>𝑟</m:t>
                              </m:r>
                            </m:e>
                          </m:acc>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r>
                            <a:rPr lang="en-US" b="0" i="1" dirty="0" smtClean="0">
                              <a:solidFill>
                                <a:schemeClr val="accent1"/>
                              </a:solidFill>
                              <a:latin typeface="Cambria Math" panose="02040503050406030204" pitchFamily="18" charset="0"/>
                            </a:rPr>
                            <m:t>)</m:t>
                          </m:r>
                        </m:e>
                      </m:nary>
                    </m:oMath>
                  </m:oMathPara>
                </a14:m>
                <a:endParaRPr lang="en-US" dirty="0"/>
              </a:p>
              <a:p>
                <a:endParaRPr lang="en-US" dirty="0"/>
              </a:p>
              <a:p>
                <a:r>
                  <a:rPr lang="en-US" dirty="0"/>
                  <a:t>A scoring rule is </a:t>
                </a:r>
                <a:r>
                  <a:rPr lang="en-US" b="1" i="1" dirty="0">
                    <a:solidFill>
                      <a:schemeClr val="accent2"/>
                    </a:solidFill>
                  </a:rPr>
                  <a:t>strictly proper </a:t>
                </a:r>
                <a:r>
                  <a:rPr lang="en-US" dirty="0"/>
                  <a:t>if honestly reporting is the </a:t>
                </a:r>
                <a:r>
                  <a:rPr lang="en-US" b="1" dirty="0">
                    <a:solidFill>
                      <a:schemeClr val="accent2"/>
                    </a:solidFill>
                  </a:rPr>
                  <a:t>unique</a:t>
                </a:r>
                <a:r>
                  <a:rPr lang="en-US" dirty="0"/>
                  <a:t> maximizer.</a:t>
                </a:r>
              </a:p>
            </p:txBody>
          </p:sp>
        </mc:Choice>
        <mc:Fallback xmlns="">
          <p:sp>
            <p:nvSpPr>
              <p:cNvPr id="3" name="Content Placeholder 2">
                <a:extLst>
                  <a:ext uri="{FF2B5EF4-FFF2-40B4-BE49-F238E27FC236}">
                    <a16:creationId xmlns:a16="http://schemas.microsoft.com/office/drawing/2014/main" id="{90A49B3C-F139-1A4D-9BE9-CEDA34A67475}"/>
                  </a:ext>
                </a:extLst>
              </p:cNvPr>
              <p:cNvSpPr>
                <a:spLocks noGrp="1" noRot="1" noChangeAspect="1" noMove="1" noResize="1" noEditPoints="1" noAdjustHandles="1" noChangeArrowheads="1" noChangeShapeType="1" noTextEdit="1"/>
              </p:cNvSpPr>
              <p:nvPr>
                <p:ph idx="1"/>
              </p:nvPr>
            </p:nvSpPr>
            <p:spPr>
              <a:xfrm>
                <a:off x="838200" y="1825624"/>
                <a:ext cx="10616514" cy="4732193"/>
              </a:xfrm>
              <a:blipFill>
                <a:blip r:embed="rId3"/>
                <a:stretch>
                  <a:fillRect l="-1077" t="-3209" b="-14706"/>
                </a:stretch>
              </a:blipFill>
            </p:spPr>
            <p:txBody>
              <a:bodyPr/>
              <a:lstStyle/>
              <a:p>
                <a:r>
                  <a:rPr lang="en-US">
                    <a:noFill/>
                  </a:rPr>
                  <a:t> </a:t>
                </a:r>
              </a:p>
            </p:txBody>
          </p:sp>
        </mc:Fallback>
      </mc:AlternateContent>
    </p:spTree>
    <p:extLst>
      <p:ext uri="{BB962C8B-B14F-4D97-AF65-F5344CB8AC3E}">
        <p14:creationId xmlns:p14="http://schemas.microsoft.com/office/powerpoint/2010/main" val="253395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lstStyle/>
              <a:p>
                <a:r>
                  <a:rPr lang="en-US" dirty="0"/>
                  <a:t>Quadratic scoring rule (Brier score):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m:t>
                      </m:r>
                      <m:f>
                        <m:fPr>
                          <m:ctrlPr>
                            <a:rPr lang="en-US" b="0" i="1" smtClean="0">
                              <a:solidFill>
                                <a:schemeClr val="accent1"/>
                              </a:solidFill>
                              <a:latin typeface="Cambria Math" panose="02040503050406030204" pitchFamily="18" charset="0"/>
                            </a:rPr>
                          </m:ctrlPr>
                        </m:fPr>
                        <m:num>
                          <m:r>
                            <a:rPr lang="en-US" b="0" i="1" smtClean="0">
                              <a:solidFill>
                                <a:schemeClr val="accent1"/>
                              </a:solidFill>
                              <a:latin typeface="Cambria Math" panose="02040503050406030204" pitchFamily="18" charset="0"/>
                            </a:rPr>
                            <m:t>1</m:t>
                          </m:r>
                        </m:num>
                        <m:den>
                          <m:r>
                            <a:rPr lang="en-US" b="0" i="1" smtClean="0">
                              <a:solidFill>
                                <a:schemeClr val="accent1"/>
                              </a:solidFill>
                              <a:latin typeface="Cambria Math" panose="02040503050406030204" pitchFamily="18" charset="0"/>
                            </a:rPr>
                            <m:t>2</m:t>
                          </m:r>
                        </m:den>
                      </m:f>
                      <m:nary>
                        <m:naryPr>
                          <m:chr m:val="∑"/>
                          <m:supHide m:val="on"/>
                          <m:ctrlPr>
                            <a:rPr lang="en-US" b="0" i="1" smtClean="0">
                              <a:solidFill>
                                <a:schemeClr val="accent1"/>
                              </a:solidFill>
                              <a:latin typeface="Cambria Math" panose="02040503050406030204" pitchFamily="18" charset="0"/>
                            </a:rPr>
                          </m:ctrlPr>
                        </m:naryPr>
                        <m:sub>
                          <m:r>
                            <a:rPr lang="en-US" b="0" i="1" smtClean="0">
                              <a:solidFill>
                                <a:schemeClr val="accent1"/>
                              </a:solidFill>
                              <a:latin typeface="Cambria Math" panose="02040503050406030204" pitchFamily="18" charset="0"/>
                            </a:rPr>
                            <m:t>𝑗</m:t>
                          </m:r>
                        </m:sub>
                        <m:sup/>
                        <m:e>
                          <m:sSubSup>
                            <m:sSubSupPr>
                              <m:ctrlPr>
                                <a:rPr lang="en-US" b="0" i="1" smtClean="0">
                                  <a:solidFill>
                                    <a:schemeClr val="accent1"/>
                                  </a:solidFill>
                                  <a:latin typeface="Cambria Math" panose="02040503050406030204" pitchFamily="18" charset="0"/>
                                </a:rPr>
                              </m:ctrlPr>
                            </m:sSubSup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up>
                              <m:r>
                                <a:rPr lang="en-US" b="0" i="1" smtClean="0">
                                  <a:solidFill>
                                    <a:schemeClr val="accent1"/>
                                  </a:solidFill>
                                  <a:latin typeface="Cambria Math" panose="02040503050406030204" pitchFamily="18" charset="0"/>
                                </a:rPr>
                                <m:t>2</m:t>
                              </m:r>
                            </m:sup>
                          </m:sSubSup>
                        </m:e>
                      </m:nary>
                    </m:oMath>
                  </m:oMathPara>
                </a14:m>
                <a:endParaRPr lang="en-US" dirty="0"/>
              </a:p>
              <a:p>
                <a:pPr marL="0" indent="0">
                  <a:buNone/>
                </a:pPr>
                <a:r>
                  <a:rPr lang="en-US" dirty="0"/>
                  <a:t>   We can verify this by taking the gradient of the expected payoff</a:t>
                </a:r>
              </a:p>
              <a:p>
                <a:r>
                  <a:rPr lang="en-US" dirty="0"/>
                  <a:t>Affine transformation of the proper scoring rule is still proper.</a:t>
                </a:r>
              </a:p>
              <a:p>
                <a:pPr marL="0" indent="0">
                  <a:buNone/>
                </a:pPr>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124C13D-22B7-8743-B08E-9D22785F08E6}"/>
              </a:ext>
            </a:extLst>
          </p:cNvPr>
          <p:cNvPicPr>
            <a:picLocks noChangeAspect="1"/>
          </p:cNvPicPr>
          <p:nvPr/>
        </p:nvPicPr>
        <p:blipFill>
          <a:blip r:embed="rId3"/>
          <a:stretch>
            <a:fillRect/>
          </a:stretch>
        </p:blipFill>
        <p:spPr>
          <a:xfrm>
            <a:off x="2724149" y="4352324"/>
            <a:ext cx="5901923" cy="2505676"/>
          </a:xfrm>
          <a:prstGeom prst="rect">
            <a:avLst/>
          </a:prstGeom>
        </p:spPr>
      </p:pic>
    </p:spTree>
    <p:extLst>
      <p:ext uri="{BB962C8B-B14F-4D97-AF65-F5344CB8AC3E}">
        <p14:creationId xmlns:p14="http://schemas.microsoft.com/office/powerpoint/2010/main" val="27223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5C384-8B2A-F246-B272-986FB421C405}"/>
              </a:ext>
            </a:extLst>
          </p:cNvPr>
          <p:cNvSpPr>
            <a:spLocks noGrp="1"/>
          </p:cNvSpPr>
          <p:nvPr>
            <p:ph type="title"/>
          </p:nvPr>
        </p:nvSpPr>
        <p:spPr/>
        <p:txBody>
          <a:bodyPr/>
          <a:lstStyle/>
          <a:p>
            <a:r>
              <a:rPr lang="en-US" dirty="0"/>
              <a:t>Examples of Strictly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1FFD3-4ACB-5A48-8685-0BEC6CFF745F}"/>
                  </a:ext>
                </a:extLst>
              </p:cNvPr>
              <p:cNvSpPr>
                <a:spLocks noGrp="1"/>
              </p:cNvSpPr>
              <p:nvPr>
                <p:ph idx="1"/>
              </p:nvPr>
            </p:nvSpPr>
            <p:spPr/>
            <p:txBody>
              <a:bodyPr>
                <a:normAutofit/>
              </a:bodyPr>
              <a:lstStyle/>
              <a:p>
                <a:r>
                  <a:rPr lang="en-US" dirty="0"/>
                  <a:t>Logarithmic scoring rule:</a:t>
                </a: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r>
                            <a:rPr lang="en-US" b="0" i="1" smtClean="0">
                              <a:solidFill>
                                <a:schemeClr val="accent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func>
                        <m:funcPr>
                          <m:ctrlPr>
                            <a:rPr lang="en-US" b="0" i="1" smtClean="0">
                              <a:solidFill>
                                <a:schemeClr val="accent1"/>
                              </a:solidFill>
                              <a:latin typeface="Cambria Math" panose="02040503050406030204" pitchFamily="18" charset="0"/>
                            </a:rPr>
                          </m:ctrlPr>
                        </m:funcPr>
                        <m:fName>
                          <m:r>
                            <m:rPr>
                              <m:sty m:val="p"/>
                            </m:rPr>
                            <a:rPr lang="en-US" b="0" i="0" smtClean="0">
                              <a:solidFill>
                                <a:schemeClr val="accent1"/>
                              </a:solidFill>
                              <a:latin typeface="Cambria Math" panose="02040503050406030204" pitchFamily="18" charset="0"/>
                            </a:rPr>
                            <m:t>log</m:t>
                          </m:r>
                        </m:fName>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e>
                      </m:func>
                    </m:oMath>
                  </m:oMathPara>
                </a14:m>
                <a:endParaRPr lang="en-US" dirty="0">
                  <a:solidFill>
                    <a:schemeClr val="accent1"/>
                  </a:solidFill>
                </a:endParaRPr>
              </a:p>
              <a:p>
                <a:pPr marL="0" indent="0">
                  <a:buNone/>
                </a:pPr>
                <a:endParaRPr lang="en-US" dirty="0"/>
              </a:p>
              <a:p>
                <a:pPr marL="0" indent="0">
                  <a:buNone/>
                </a:pPr>
                <a:r>
                  <a:rPr lang="en-US" dirty="0"/>
                  <a:t>   We can verify this by taking a gradient of the expected payoff</a:t>
                </a:r>
              </a:p>
              <a:p>
                <a:pPr marL="0" indent="0">
                  <a:buNone/>
                </a:pPr>
                <a:r>
                  <a:rPr lang="en-US" dirty="0"/>
                  <a:t> </a:t>
                </a:r>
              </a:p>
              <a:p>
                <a:r>
                  <a:rPr lang="en-US" dirty="0"/>
                  <a:t>In logarithmic scoring rule, the score for outcome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solidFill>
                      <a:schemeClr val="accent1"/>
                    </a:solidFill>
                  </a:rPr>
                  <a:t> </a:t>
                </a:r>
                <a:r>
                  <a:rPr lang="en-US" dirty="0"/>
                  <a:t>only depends on the report</a:t>
                </a:r>
                <a:r>
                  <a:rPr lang="en-US" dirty="0">
                    <a:solidFill>
                      <a:schemeClr val="accent1"/>
                    </a:solidFill>
                  </a:rPr>
                  <a: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𝑖</m:t>
                        </m:r>
                      </m:sub>
                    </m:sSub>
                  </m:oMath>
                </a14:m>
                <a:r>
                  <a:rPr lang="en-US" dirty="0"/>
                  <a:t> and not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𝑟</m:t>
                        </m:r>
                      </m:e>
                      <m:sub>
                        <m:r>
                          <a:rPr lang="en-US" b="0" i="1" smtClean="0">
                            <a:solidFill>
                              <a:schemeClr val="accent1"/>
                            </a:solidFill>
                            <a:latin typeface="Cambria Math" panose="02040503050406030204" pitchFamily="18" charset="0"/>
                          </a:rPr>
                          <m:t>𝑗</m:t>
                        </m:r>
                      </m:sub>
                    </m:sSub>
                  </m:oMath>
                </a14:m>
                <a:r>
                  <a:rPr lang="en-US" dirty="0">
                    <a:solidFill>
                      <a:schemeClr val="accent1"/>
                    </a:solidFill>
                  </a:rPr>
                  <a:t> </a:t>
                </a:r>
                <a:r>
                  <a:rPr lang="en-US" dirty="0"/>
                  <a:t>for </a:t>
                </a:r>
                <a14:m>
                  <m:oMath xmlns:m="http://schemas.openxmlformats.org/officeDocument/2006/math">
                    <m:r>
                      <a:rPr lang="en-US" b="0" i="1" smtClean="0">
                        <a:solidFill>
                          <a:schemeClr val="accent1"/>
                        </a:solidFill>
                        <a:latin typeface="Cambria Math" panose="02040503050406030204" pitchFamily="18" charset="0"/>
                      </a:rPr>
                      <m:t>𝑗</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𝑖</m:t>
                    </m:r>
                  </m:oMath>
                </a14:m>
                <a:endParaRPr lang="en-US" dirty="0">
                  <a:solidFill>
                    <a:schemeClr val="accent1"/>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BB61FFD3-4ACB-5A48-8685-0BEC6CFF745F}"/>
                  </a:ext>
                </a:extLst>
              </p:cNvPr>
              <p:cNvSpPr>
                <a:spLocks noGrp="1" noRot="1" noChangeAspect="1" noMove="1" noResize="1" noEditPoints="1" noAdjustHandles="1" noChangeArrowheads="1" noChangeShapeType="1" noTextEdit="1"/>
              </p:cNvSpPr>
              <p:nvPr>
                <p:ph idx="1"/>
              </p:nvPr>
            </p:nvSpPr>
            <p:spPr>
              <a:blipFill rotWithShape="0">
                <a:blip r:embed="rId2"/>
                <a:stretch>
                  <a:fillRect l="-1043" t="-2241" r="-1275"/>
                </a:stretch>
              </a:blipFill>
            </p:spPr>
            <p:txBody>
              <a:bodyPr/>
              <a:lstStyle/>
              <a:p>
                <a:r>
                  <a:rPr lang="en-US">
                    <a:noFill/>
                  </a:rPr>
                  <a:t> </a:t>
                </a:r>
              </a:p>
            </p:txBody>
          </p:sp>
        </mc:Fallback>
      </mc:AlternateContent>
    </p:spTree>
    <p:extLst>
      <p:ext uri="{BB962C8B-B14F-4D97-AF65-F5344CB8AC3E}">
        <p14:creationId xmlns:p14="http://schemas.microsoft.com/office/powerpoint/2010/main" val="30709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627917"/>
            <a:ext cx="10515600" cy="5230083"/>
          </a:xfrm>
        </p:spPr>
        <p:txBody>
          <a:bodyPr>
            <a:normAutofit fontScale="92500" lnSpcReduction="10000"/>
          </a:bodyPr>
          <a:lstStyle/>
          <a:p>
            <a:r>
              <a:rPr lang="en-US" dirty="0"/>
              <a:t>For presenters:</a:t>
            </a:r>
          </a:p>
          <a:p>
            <a:pPr lvl="1"/>
            <a:r>
              <a:rPr lang="en-US" dirty="0"/>
              <a:t>Give a </a:t>
            </a:r>
            <a:r>
              <a:rPr lang="en-US" b="1" dirty="0">
                <a:solidFill>
                  <a:schemeClr val="accent1"/>
                </a:solidFill>
              </a:rPr>
              <a:t>55~60 min </a:t>
            </a:r>
            <a:r>
              <a:rPr lang="en-US" dirty="0"/>
              <a:t>presentation based on the </a:t>
            </a:r>
            <a:r>
              <a:rPr lang="en-US" b="1" dirty="0">
                <a:solidFill>
                  <a:schemeClr val="accent1"/>
                </a:solidFill>
              </a:rPr>
              <a:t>required reading </a:t>
            </a:r>
            <a:r>
              <a:rPr lang="en-US" dirty="0"/>
              <a:t>and at least </a:t>
            </a:r>
            <a:r>
              <a:rPr lang="en-US" b="1" dirty="0">
                <a:solidFill>
                  <a:schemeClr val="accent1"/>
                </a:solidFill>
              </a:rPr>
              <a:t>two optional reading</a:t>
            </a:r>
            <a:r>
              <a:rPr lang="en-US" b="1" dirty="0"/>
              <a:t> </a:t>
            </a:r>
            <a:r>
              <a:rPr lang="en-US" dirty="0"/>
              <a:t>(3 optional readings for 4-person groups) of a lecture</a:t>
            </a:r>
          </a:p>
          <a:p>
            <a:pPr lvl="2"/>
            <a:r>
              <a:rPr lang="en-US" dirty="0"/>
              <a:t>The papers are the “backbone” of the presentation</a:t>
            </a:r>
          </a:p>
          <a:p>
            <a:pPr lvl="1"/>
            <a:endParaRPr lang="en-US" sz="1300" dirty="0"/>
          </a:p>
          <a:p>
            <a:pPr lvl="1"/>
            <a:r>
              <a:rPr lang="en-US" dirty="0"/>
              <a:t>Prepare </a:t>
            </a:r>
            <a:r>
              <a:rPr lang="en-US" b="1" dirty="0">
                <a:solidFill>
                  <a:schemeClr val="accent1"/>
                </a:solidFill>
              </a:rPr>
              <a:t>2 reading questions </a:t>
            </a:r>
            <a:r>
              <a:rPr lang="en-US" dirty="0"/>
              <a:t>for the required reading</a:t>
            </a:r>
          </a:p>
          <a:p>
            <a:pPr lvl="1"/>
            <a:r>
              <a:rPr lang="en-US" dirty="0"/>
              <a:t>Prepare around </a:t>
            </a:r>
            <a:r>
              <a:rPr lang="en-US" dirty="0">
                <a:solidFill>
                  <a:schemeClr val="accent1"/>
                </a:solidFill>
              </a:rPr>
              <a:t>~</a:t>
            </a:r>
            <a:r>
              <a:rPr lang="en-US" b="1" dirty="0">
                <a:solidFill>
                  <a:schemeClr val="accent1"/>
                </a:solidFill>
              </a:rPr>
              <a:t>2 discussion sessions</a:t>
            </a:r>
          </a:p>
          <a:p>
            <a:pPr lvl="1"/>
            <a:r>
              <a:rPr lang="en-US" dirty="0"/>
              <a:t>Lead the discussion for the discussion sessions</a:t>
            </a:r>
          </a:p>
          <a:p>
            <a:pPr lvl="1"/>
            <a:r>
              <a:rPr lang="en-US" dirty="0"/>
              <a:t>Send me your slides </a:t>
            </a:r>
            <a:r>
              <a:rPr lang="en-US" dirty="0">
                <a:solidFill>
                  <a:srgbClr val="FF0000"/>
                </a:solidFill>
              </a:rPr>
              <a:t>before noon </a:t>
            </a:r>
            <a:r>
              <a:rPr lang="en-US" dirty="0"/>
              <a:t>of your presentation</a:t>
            </a:r>
          </a:p>
          <a:p>
            <a:pPr lvl="1"/>
            <a:endParaRPr lang="en-US" sz="1300" dirty="0"/>
          </a:p>
          <a:p>
            <a:pPr lvl="1"/>
            <a:r>
              <a:rPr lang="en-US" dirty="0"/>
              <a:t>Template format (only a suggestion if you are not sure what to do):</a:t>
            </a:r>
          </a:p>
          <a:p>
            <a:pPr lvl="2"/>
            <a:r>
              <a:rPr lang="en-US" dirty="0"/>
              <a:t>Explain the required reading (15 min)</a:t>
            </a:r>
          </a:p>
          <a:p>
            <a:pPr lvl="2"/>
            <a:r>
              <a:rPr lang="en-US" dirty="0"/>
              <a:t>Discussion session (5~10 min)</a:t>
            </a:r>
          </a:p>
          <a:p>
            <a:pPr lvl="2"/>
            <a:r>
              <a:rPr lang="en-US" dirty="0"/>
              <a:t>Discussion on the optional readings (25 min)</a:t>
            </a:r>
          </a:p>
          <a:p>
            <a:pPr lvl="2"/>
            <a:r>
              <a:rPr lang="en-US" dirty="0"/>
              <a:t>Another discussion session (5~10 min)</a:t>
            </a:r>
          </a:p>
          <a:p>
            <a:pPr lvl="2"/>
            <a:r>
              <a:rPr lang="en-US" dirty="0"/>
              <a:t>A short summary (3~5 min)</a:t>
            </a:r>
          </a:p>
          <a:p>
            <a:pPr lvl="2"/>
            <a:r>
              <a:rPr lang="en-US" dirty="0"/>
              <a:t>Feel free to be creative and include materials outside of the papers</a:t>
            </a:r>
          </a:p>
        </p:txBody>
      </p:sp>
    </p:spTree>
    <p:extLst>
      <p:ext uri="{BB962C8B-B14F-4D97-AF65-F5344CB8AC3E}">
        <p14:creationId xmlns:p14="http://schemas.microsoft.com/office/powerpoint/2010/main" val="4286427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0A0AD-E3CF-624B-BAD8-5161444AFF55}"/>
              </a:ext>
            </a:extLst>
          </p:cNvPr>
          <p:cNvSpPr>
            <a:spLocks noGrp="1"/>
          </p:cNvSpPr>
          <p:nvPr>
            <p:ph type="title"/>
          </p:nvPr>
        </p:nvSpPr>
        <p:spPr/>
        <p:txBody>
          <a:bodyPr/>
          <a:lstStyle/>
          <a:p>
            <a:r>
              <a:rPr lang="en-US" dirty="0"/>
              <a:t>More examples?</a:t>
            </a:r>
          </a:p>
        </p:txBody>
      </p:sp>
      <p:sp>
        <p:nvSpPr>
          <p:cNvPr id="3" name="Content Placeholder 2">
            <a:extLst>
              <a:ext uri="{FF2B5EF4-FFF2-40B4-BE49-F238E27FC236}">
                <a16:creationId xmlns:a16="http://schemas.microsoft.com/office/drawing/2014/main" id="{64E02BAE-B868-1E40-B843-33AA8E06785A}"/>
              </a:ext>
            </a:extLst>
          </p:cNvPr>
          <p:cNvSpPr>
            <a:spLocks noGrp="1"/>
          </p:cNvSpPr>
          <p:nvPr>
            <p:ph idx="1"/>
          </p:nvPr>
        </p:nvSpPr>
        <p:spPr/>
        <p:txBody>
          <a:bodyPr/>
          <a:lstStyle/>
          <a:p>
            <a:r>
              <a:rPr lang="en-US" dirty="0"/>
              <a:t>How do we construct a strictly proper scoring rule?</a:t>
            </a:r>
          </a:p>
          <a:p>
            <a:endParaRPr lang="en-US" dirty="0"/>
          </a:p>
          <a:p>
            <a:r>
              <a:rPr lang="en-US" dirty="0"/>
              <a:t>How many strictly proper scoring rules are there?</a:t>
            </a:r>
          </a:p>
          <a:p>
            <a:endParaRPr lang="en-US" dirty="0"/>
          </a:p>
        </p:txBody>
      </p:sp>
    </p:spTree>
    <p:extLst>
      <p:ext uri="{BB962C8B-B14F-4D97-AF65-F5344CB8AC3E}">
        <p14:creationId xmlns:p14="http://schemas.microsoft.com/office/powerpoint/2010/main" val="1591633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7EB1-33A5-A048-9629-F19F49457617}"/>
              </a:ext>
            </a:extLst>
          </p:cNvPr>
          <p:cNvSpPr>
            <a:spLocks noGrp="1"/>
          </p:cNvSpPr>
          <p:nvPr>
            <p:ph type="title"/>
          </p:nvPr>
        </p:nvSpPr>
        <p:spPr>
          <a:xfrm>
            <a:off x="622300" y="374362"/>
            <a:ext cx="10947400" cy="1325563"/>
          </a:xfrm>
        </p:spPr>
        <p:txBody>
          <a:bodyPr/>
          <a:lstStyle/>
          <a:p>
            <a:r>
              <a:rPr lang="en-US" dirty="0"/>
              <a:t>Characterization of Proper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0C55D4-E327-D145-99FB-62F8BC2DC30E}"/>
                  </a:ext>
                </a:extLst>
              </p:cNvPr>
              <p:cNvSpPr>
                <a:spLocks noGrp="1"/>
              </p:cNvSpPr>
              <p:nvPr>
                <p:ph idx="1"/>
              </p:nvPr>
            </p:nvSpPr>
            <p:spPr/>
            <p:txBody>
              <a:bodyPr/>
              <a:lstStyle/>
              <a:p>
                <a:r>
                  <a:rPr lang="en-US" dirty="0"/>
                  <a:t>Connections between convex functions and proper scoring rules.</a:t>
                </a:r>
              </a:p>
              <a:p>
                <a:endParaRPr lang="en-US" dirty="0"/>
              </a:p>
              <a:p>
                <a:r>
                  <a:rPr lang="en-US" dirty="0">
                    <a:solidFill>
                      <a:schemeClr val="bg1">
                        <a:lumMod val="50000"/>
                      </a:schemeClr>
                    </a:solidFill>
                  </a:rPr>
                  <a:t>A scoring rule </a:t>
                </a:r>
                <a14:m>
                  <m:oMath xmlns:m="http://schemas.openxmlformats.org/officeDocument/2006/math">
                    <m:r>
                      <a:rPr lang="en-US" b="0" i="1" smtClean="0">
                        <a:solidFill>
                          <a:schemeClr val="bg1">
                            <a:lumMod val="50000"/>
                          </a:schemeClr>
                        </a:solidFill>
                        <a:latin typeface="Cambria Math" panose="02040503050406030204" pitchFamily="18" charset="0"/>
                      </a:rPr>
                      <m:t>𝑆</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(strictly) proper </a:t>
                </a:r>
                <a:r>
                  <a:rPr lang="en-US" dirty="0">
                    <a:solidFill>
                      <a:schemeClr val="accent2"/>
                    </a:solidFill>
                  </a:rPr>
                  <a:t>if and only </a:t>
                </a:r>
                <a:r>
                  <a:rPr lang="en-US" dirty="0">
                    <a:solidFill>
                      <a:schemeClr val="bg1">
                        <a:lumMod val="50000"/>
                      </a:schemeClr>
                    </a:solidFill>
                  </a:rPr>
                  <a:t>if</a:t>
                </a:r>
              </a:p>
              <a:p>
                <a:endParaRPr lang="en-US" sz="200" dirty="0">
                  <a:solidFill>
                    <a:schemeClr val="bg1">
                      <a:lumMod val="50000"/>
                    </a:schemeClr>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panose="02040503050406030204" pitchFamily="18" charset="0"/>
                        </a:rPr>
                        <m:t>𝑆</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𝑤</m:t>
                              </m:r>
                            </m:e>
                            <m:sub>
                              <m:r>
                                <a:rPr lang="en-US" b="0" i="1" smtClean="0">
                                  <a:solidFill>
                                    <a:schemeClr val="bg1">
                                      <a:lumMod val="50000"/>
                                    </a:schemeClr>
                                  </a:solidFill>
                                  <a:latin typeface="Cambria Math" panose="02040503050406030204" pitchFamily="18" charset="0"/>
                                </a:rPr>
                                <m:t>𝑖</m:t>
                              </m:r>
                            </m:sub>
                          </m:sSub>
                        </m:e>
                      </m:d>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𝐺</m:t>
                      </m:r>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r>
                        <a:rPr lang="en-US" b="0" i="1" smtClean="0">
                          <a:solidFill>
                            <a:schemeClr val="bg1">
                              <a:lumMod val="50000"/>
                            </a:schemeClr>
                          </a:solidFill>
                          <a:latin typeface="Cambria Math" panose="02040503050406030204" pitchFamily="18" charset="0"/>
                        </a:rPr>
                        <m:t>−</m:t>
                      </m:r>
                      <m:nary>
                        <m:naryPr>
                          <m:chr m:val="∑"/>
                          <m:supHide m:val="on"/>
                          <m:ctrlPr>
                            <a:rPr lang="en-US" b="0" i="1" smtClean="0">
                              <a:solidFill>
                                <a:schemeClr val="bg1">
                                  <a:lumMod val="50000"/>
                                </a:schemeClr>
                              </a:solidFill>
                              <a:latin typeface="Cambria Math" panose="02040503050406030204" pitchFamily="18" charset="0"/>
                            </a:rPr>
                          </m:ctrlPr>
                        </m:naryPr>
                        <m:sub>
                          <m:r>
                            <m:rPr>
                              <m:brk m:alnAt="7"/>
                            </m:rPr>
                            <a:rPr lang="en-US" b="0" i="1" smtClean="0">
                              <a:solidFill>
                                <a:schemeClr val="bg1">
                                  <a:lumMod val="50000"/>
                                </a:schemeClr>
                              </a:solidFill>
                              <a:latin typeface="Cambria Math" panose="02040503050406030204" pitchFamily="18" charset="0"/>
                            </a:rPr>
                            <m:t>𝑗</m:t>
                          </m:r>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𝑖</m:t>
                          </m:r>
                        </m:sub>
                        <m:sup/>
                        <m:e>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𝑗</m:t>
                              </m:r>
                            </m:sub>
                            <m:sup>
                              <m:r>
                                <a:rPr lang="en-US" b="0" i="1" smtClean="0">
                                  <a:solidFill>
                                    <a:schemeClr val="bg1">
                                      <a:lumMod val="50000"/>
                                    </a:schemeClr>
                                  </a:solidFill>
                                  <a:latin typeface="Cambria Math" panose="02040503050406030204" pitchFamily="18" charset="0"/>
                                </a:rPr>
                                <m:t>′</m:t>
                              </m:r>
                            </m:sup>
                          </m:sSubSup>
                          <m:d>
                            <m:dPr>
                              <m:ctrlPr>
                                <a:rPr lang="en-US" b="0" i="1" smtClean="0">
                                  <a:solidFill>
                                    <a:schemeClr val="bg1">
                                      <a:lumMod val="50000"/>
                                    </a:schemeClr>
                                  </a:solidFill>
                                  <a:latin typeface="Cambria Math" panose="02040503050406030204" pitchFamily="18" charset="0"/>
                                </a:rPr>
                              </m:ctrlPr>
                            </m:dPr>
                            <m:e>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e>
                          </m:d>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𝑝</m:t>
                              </m:r>
                            </m:e>
                            <m:sub>
                              <m:r>
                                <a:rPr lang="en-US" b="0" i="1" smtClean="0">
                                  <a:solidFill>
                                    <a:schemeClr val="bg1">
                                      <a:lumMod val="50000"/>
                                    </a:schemeClr>
                                  </a:solidFill>
                                  <a:latin typeface="Cambria Math" panose="02040503050406030204" pitchFamily="18" charset="0"/>
                                </a:rPr>
                                <m:t>𝑗</m:t>
                              </m:r>
                            </m:sub>
                          </m:sSub>
                          <m:r>
                            <a:rPr lang="en-US" b="0" i="1" smtClean="0">
                              <a:solidFill>
                                <a:schemeClr val="bg1">
                                  <a:lumMod val="50000"/>
                                </a:schemeClr>
                              </a:solidFill>
                              <a:latin typeface="Cambria Math" panose="02040503050406030204" pitchFamily="18" charset="0"/>
                            </a:rPr>
                            <m:t>+</m:t>
                          </m:r>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e>
                      </m:nary>
                    </m:oMath>
                  </m:oMathPara>
                </a14:m>
                <a:endParaRPr lang="en-US" dirty="0">
                  <a:solidFill>
                    <a:schemeClr val="bg1">
                      <a:lumMod val="50000"/>
                    </a:schemeClr>
                  </a:solidFill>
                </a:endParaRPr>
              </a:p>
              <a:p>
                <a:pPr marL="0" indent="0">
                  <a:buNone/>
                </a:pPr>
                <a:r>
                  <a:rPr lang="en-US" dirty="0">
                    <a:solidFill>
                      <a:schemeClr val="bg1">
                        <a:lumMod val="50000"/>
                      </a:schemeClr>
                    </a:solidFill>
                  </a:rPr>
                  <a:t>   where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(strictly) convex function, </a:t>
                </a:r>
                <a14:m>
                  <m:oMath xmlns:m="http://schemas.openxmlformats.org/officeDocument/2006/math">
                    <m:r>
                      <a:rPr lang="en-US" b="0" i="1" smtClean="0">
                        <a:solidFill>
                          <a:schemeClr val="bg1">
                            <a:lumMod val="50000"/>
                          </a:schemeClr>
                        </a:solidFill>
                        <a:latin typeface="Cambria Math" panose="02040503050406030204" pitchFamily="18" charset="0"/>
                      </a:rPr>
                      <m:t>𝐺</m:t>
                    </m:r>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a </a:t>
                </a:r>
                <a:r>
                  <a:rPr lang="en-US" dirty="0" err="1">
                    <a:solidFill>
                      <a:schemeClr val="bg1">
                        <a:lumMod val="50000"/>
                      </a:schemeClr>
                    </a:solidFill>
                  </a:rPr>
                  <a:t>subgradient</a:t>
                </a:r>
                <a:r>
                  <a:rPr lang="en-US" dirty="0">
                    <a:solidFill>
                      <a:schemeClr val="bg1">
                        <a:lumMod val="50000"/>
                      </a:schemeClr>
                    </a:solidFill>
                  </a:rPr>
                  <a:t> of </a:t>
                </a:r>
                <a14:m>
                  <m:oMath xmlns:m="http://schemas.openxmlformats.org/officeDocument/2006/math">
                    <m:r>
                      <a:rPr lang="en-US" b="0" i="1" smtClean="0">
                        <a:solidFill>
                          <a:schemeClr val="bg1">
                            <a:lumMod val="50000"/>
                          </a:schemeClr>
                        </a:solidFill>
                        <a:latin typeface="Cambria Math" panose="02040503050406030204" pitchFamily="18" charset="0"/>
                      </a:rPr>
                      <m:t>𝐺</m:t>
                    </m:r>
                  </m:oMath>
                </a14:m>
                <a:r>
                  <a:rPr lang="en-US" dirty="0">
                    <a:solidFill>
                      <a:schemeClr val="bg1">
                        <a:lumMod val="50000"/>
                      </a:schemeClr>
                    </a:solidFill>
                  </a:rPr>
                  <a:t>  at </a:t>
                </a:r>
                <a14:m>
                  <m:oMath xmlns:m="http://schemas.openxmlformats.org/officeDocument/2006/math">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oMath>
                </a14:m>
                <a:r>
                  <a:rPr lang="en-US" dirty="0">
                    <a:solidFill>
                      <a:schemeClr val="bg1">
                        <a:lumMod val="50000"/>
                      </a:schemeClr>
                    </a:solidFill>
                  </a:rPr>
                  <a:t>, and </a:t>
                </a:r>
                <a14:m>
                  <m:oMath xmlns:m="http://schemas.openxmlformats.org/officeDocument/2006/math">
                    <m:sSubSup>
                      <m:sSubSupPr>
                        <m:ctrlPr>
                          <a:rPr lang="en-US" b="0" i="1" smtClean="0">
                            <a:solidFill>
                              <a:schemeClr val="bg1">
                                <a:lumMod val="50000"/>
                              </a:schemeClr>
                            </a:solidFill>
                            <a:latin typeface="Cambria Math" panose="02040503050406030204" pitchFamily="18" charset="0"/>
                          </a:rPr>
                        </m:ctrlPr>
                      </m:sSubSupPr>
                      <m:e>
                        <m:r>
                          <a:rPr lang="en-US" b="0" i="1" smtClean="0">
                            <a:solidFill>
                              <a:schemeClr val="bg1">
                                <a:lumMod val="50000"/>
                              </a:schemeClr>
                            </a:solidFill>
                            <a:latin typeface="Cambria Math" panose="02040503050406030204" pitchFamily="18" charset="0"/>
                          </a:rPr>
                          <m:t>𝐺</m:t>
                        </m:r>
                      </m:e>
                      <m:sub>
                        <m:r>
                          <a:rPr lang="en-US" b="0" i="1" smtClean="0">
                            <a:solidFill>
                              <a:schemeClr val="bg1">
                                <a:lumMod val="50000"/>
                              </a:schemeClr>
                            </a:solidFill>
                            <a:latin typeface="Cambria Math" panose="02040503050406030204" pitchFamily="18" charset="0"/>
                          </a:rPr>
                          <m:t>𝑖</m:t>
                        </m:r>
                      </m:sub>
                      <m:sup>
                        <m:r>
                          <a:rPr lang="en-US" b="0" i="1" smtClean="0">
                            <a:solidFill>
                              <a:schemeClr val="bg1">
                                <a:lumMod val="50000"/>
                              </a:schemeClr>
                            </a:solidFill>
                            <a:latin typeface="Cambria Math" panose="02040503050406030204" pitchFamily="18" charset="0"/>
                          </a:rPr>
                          <m:t>′</m:t>
                        </m:r>
                      </m:sup>
                    </m:sSubSup>
                    <m:r>
                      <a:rPr lang="en-US" b="0" i="1" smtClean="0">
                        <a:solidFill>
                          <a:schemeClr val="bg1">
                            <a:lumMod val="50000"/>
                          </a:schemeClr>
                        </a:solidFill>
                        <a:latin typeface="Cambria Math" panose="02040503050406030204" pitchFamily="18" charset="0"/>
                      </a:rPr>
                      <m:t>(</m:t>
                    </m:r>
                    <m:acc>
                      <m:accPr>
                        <m:chr m:val="⃗"/>
                        <m:ctrlPr>
                          <a:rPr lang="en-US" b="0" i="1" smtClean="0">
                            <a:solidFill>
                              <a:schemeClr val="bg1">
                                <a:lumMod val="50000"/>
                              </a:schemeClr>
                            </a:solidFill>
                            <a:latin typeface="Cambria Math" panose="02040503050406030204" pitchFamily="18" charset="0"/>
                          </a:rPr>
                        </m:ctrlPr>
                      </m:accPr>
                      <m:e>
                        <m:r>
                          <a:rPr lang="en-US" b="0" i="1" smtClean="0">
                            <a:solidFill>
                              <a:schemeClr val="bg1">
                                <a:lumMod val="50000"/>
                              </a:schemeClr>
                            </a:solidFill>
                            <a:latin typeface="Cambria Math" panose="02040503050406030204" pitchFamily="18" charset="0"/>
                          </a:rPr>
                          <m:t>𝑟</m:t>
                        </m:r>
                      </m:e>
                    </m:acc>
                    <m:r>
                      <a:rPr lang="en-US" b="0" i="1" smtClean="0">
                        <a:solidFill>
                          <a:schemeClr val="bg1">
                            <a:lumMod val="50000"/>
                          </a:schemeClr>
                        </a:solidFill>
                        <a:latin typeface="Cambria Math" panose="02040503050406030204" pitchFamily="18" charset="0"/>
                      </a:rPr>
                      <m:t>)</m:t>
                    </m:r>
                  </m:oMath>
                </a14:m>
                <a:r>
                  <a:rPr lang="en-US" dirty="0">
                    <a:solidFill>
                      <a:schemeClr val="bg1">
                        <a:lumMod val="50000"/>
                      </a:schemeClr>
                    </a:solidFill>
                  </a:rPr>
                  <a:t> is its </a:t>
                </a:r>
                <a14:m>
                  <m:oMath xmlns:m="http://schemas.openxmlformats.org/officeDocument/2006/math">
                    <m:r>
                      <a:rPr lang="en-US" b="0" i="1" smtClean="0">
                        <a:solidFill>
                          <a:schemeClr val="bg1">
                            <a:lumMod val="50000"/>
                          </a:schemeClr>
                        </a:solidFill>
                        <a:latin typeface="Cambria Math" panose="02040503050406030204" pitchFamily="18" charset="0"/>
                      </a:rPr>
                      <m:t>𝑖</m:t>
                    </m:r>
                  </m:oMath>
                </a14:m>
                <a:r>
                  <a:rPr lang="en-US" dirty="0">
                    <a:solidFill>
                      <a:schemeClr val="bg1">
                        <a:lumMod val="50000"/>
                      </a:schemeClr>
                    </a:solidFill>
                  </a:rPr>
                  <a:t>-</a:t>
                </a:r>
                <a:r>
                  <a:rPr lang="en-US" dirty="0" err="1">
                    <a:solidFill>
                      <a:schemeClr val="bg1">
                        <a:lumMod val="50000"/>
                      </a:schemeClr>
                    </a:solidFill>
                  </a:rPr>
                  <a:t>th</a:t>
                </a:r>
                <a:r>
                  <a:rPr lang="en-US" dirty="0">
                    <a:solidFill>
                      <a:schemeClr val="bg1">
                        <a:lumMod val="50000"/>
                      </a:schemeClr>
                    </a:solidFill>
                  </a:rPr>
                  <a:t> component.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80C55D4-E327-D145-99FB-62F8BC2DC30E}"/>
                  </a:ext>
                </a:extLst>
              </p:cNvPr>
              <p:cNvSpPr>
                <a:spLocks noGrp="1" noRot="1" noChangeAspect="1" noMove="1" noResize="1" noEditPoints="1" noAdjustHandles="1" noChangeArrowheads="1" noChangeShapeType="1" noTextEdit="1"/>
              </p:cNvSpPr>
              <p:nvPr>
                <p:ph idx="1"/>
              </p:nvPr>
            </p:nvSpPr>
            <p:spPr>
              <a:blipFill>
                <a:blip r:embed="rId2"/>
                <a:stretch>
                  <a:fillRect l="-1206" t="-2326" b="-784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BA5FCF1-3A35-BA4E-B7A5-4FC838E4EF97}"/>
              </a:ext>
            </a:extLst>
          </p:cNvPr>
          <p:cNvSpPr/>
          <p:nvPr/>
        </p:nvSpPr>
        <p:spPr>
          <a:xfrm>
            <a:off x="3140364" y="6483638"/>
            <a:ext cx="9716654" cy="369332"/>
          </a:xfrm>
          <a:prstGeom prst="rect">
            <a:avLst/>
          </a:prstGeom>
        </p:spPr>
        <p:txBody>
          <a:bodyPr wrap="square">
            <a:spAutoFit/>
          </a:bodyPr>
          <a:lstStyle/>
          <a:p>
            <a:r>
              <a:rPr lang="en-US" dirty="0"/>
              <a:t>Section 3.1 of Strictly Proper Scoring Rules, Prediction, and Estimation by </a:t>
            </a:r>
            <a:r>
              <a:rPr lang="en-US" dirty="0" err="1"/>
              <a:t>Gneiting</a:t>
            </a:r>
            <a:r>
              <a:rPr lang="en-US" dirty="0"/>
              <a:t> and Raftery.</a:t>
            </a:r>
          </a:p>
        </p:txBody>
      </p:sp>
    </p:spTree>
    <p:extLst>
      <p:ext uri="{BB962C8B-B14F-4D97-AF65-F5344CB8AC3E}">
        <p14:creationId xmlns:p14="http://schemas.microsoft.com/office/powerpoint/2010/main" val="22701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BE20-CE74-6E41-B3F7-CD5EDAABCB33}"/>
              </a:ext>
            </a:extLst>
          </p:cNvPr>
          <p:cNvSpPr>
            <a:spLocks noGrp="1"/>
          </p:cNvSpPr>
          <p:nvPr>
            <p:ph type="title"/>
          </p:nvPr>
        </p:nvSpPr>
        <p:spPr/>
        <p:txBody>
          <a:bodyPr/>
          <a:lstStyle/>
          <a:p>
            <a:r>
              <a:rPr lang="en-US" dirty="0"/>
              <a:t>Connection to Prediction Market</a:t>
            </a:r>
          </a:p>
        </p:txBody>
      </p:sp>
      <p:pic>
        <p:nvPicPr>
          <p:cNvPr id="3" name="Picture 2">
            <a:extLst>
              <a:ext uri="{FF2B5EF4-FFF2-40B4-BE49-F238E27FC236}">
                <a16:creationId xmlns:a16="http://schemas.microsoft.com/office/drawing/2014/main" id="{8D2492A6-4064-A549-A772-65A1035FB3BA}"/>
              </a:ext>
            </a:extLst>
          </p:cNvPr>
          <p:cNvPicPr>
            <a:picLocks noChangeAspect="1"/>
          </p:cNvPicPr>
          <p:nvPr/>
        </p:nvPicPr>
        <p:blipFill>
          <a:blip r:embed="rId2"/>
          <a:stretch>
            <a:fillRect/>
          </a:stretch>
        </p:blipFill>
        <p:spPr>
          <a:xfrm>
            <a:off x="1655804" y="1448509"/>
            <a:ext cx="9461157" cy="5044366"/>
          </a:xfrm>
          <a:prstGeom prst="rect">
            <a:avLst/>
          </a:prstGeom>
        </p:spPr>
      </p:pic>
      <p:sp>
        <p:nvSpPr>
          <p:cNvPr id="5" name="Rectangle 4">
            <a:extLst>
              <a:ext uri="{FF2B5EF4-FFF2-40B4-BE49-F238E27FC236}">
                <a16:creationId xmlns:a16="http://schemas.microsoft.com/office/drawing/2014/main" id="{06E98AE1-F2B7-4E40-B101-878BB1A0F894}"/>
              </a:ext>
            </a:extLst>
          </p:cNvPr>
          <p:cNvSpPr/>
          <p:nvPr/>
        </p:nvSpPr>
        <p:spPr>
          <a:xfrm>
            <a:off x="8550876" y="864973"/>
            <a:ext cx="3373394" cy="583238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226701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666A-ED15-8B49-92D7-27533E5822D1}"/>
              </a:ext>
            </a:extLst>
          </p:cNvPr>
          <p:cNvSpPr>
            <a:spLocks noGrp="1"/>
          </p:cNvSpPr>
          <p:nvPr>
            <p:ph type="title"/>
          </p:nvPr>
        </p:nvSpPr>
        <p:spPr/>
        <p:txBody>
          <a:bodyPr/>
          <a:lstStyle/>
          <a:p>
            <a:r>
              <a:rPr lang="en-US" dirty="0"/>
              <a:t>Designing Automatic Market Makers</a:t>
            </a:r>
          </a:p>
        </p:txBody>
      </p:sp>
      <p:sp>
        <p:nvSpPr>
          <p:cNvPr id="3" name="Content Placeholder 2">
            <a:extLst>
              <a:ext uri="{FF2B5EF4-FFF2-40B4-BE49-F238E27FC236}">
                <a16:creationId xmlns:a16="http://schemas.microsoft.com/office/drawing/2014/main" id="{830C12CA-6785-DC44-82BD-DFEA1DD19C3A}"/>
              </a:ext>
            </a:extLst>
          </p:cNvPr>
          <p:cNvSpPr>
            <a:spLocks noGrp="1"/>
          </p:cNvSpPr>
          <p:nvPr>
            <p:ph idx="1"/>
          </p:nvPr>
        </p:nvSpPr>
        <p:spPr>
          <a:xfrm>
            <a:off x="838200" y="1825625"/>
            <a:ext cx="11353800" cy="4351338"/>
          </a:xfrm>
        </p:spPr>
        <p:txBody>
          <a:bodyPr/>
          <a:lstStyle/>
          <a:p>
            <a:r>
              <a:rPr lang="en-US" dirty="0"/>
              <a:t>Traditional market mechanisms might not work when the market is </a:t>
            </a:r>
            <a:r>
              <a:rPr lang="en-US" dirty="0">
                <a:solidFill>
                  <a:schemeClr val="accent1"/>
                </a:solidFill>
              </a:rPr>
              <a:t>thin</a:t>
            </a:r>
          </a:p>
        </p:txBody>
      </p:sp>
      <p:pic>
        <p:nvPicPr>
          <p:cNvPr id="4" name="Picture 4" descr="https://upload.wikimedia.org/wikipedia/commons/thumb/1/14/Order_book_depth_chart.gif/300px-Order_book_depth_chart.gif">
            <a:extLst>
              <a:ext uri="{FF2B5EF4-FFF2-40B4-BE49-F238E27FC236}">
                <a16:creationId xmlns:a16="http://schemas.microsoft.com/office/drawing/2014/main" id="{F2618417-1758-C749-873A-09D7D82CE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613" y="2478301"/>
            <a:ext cx="4978700" cy="383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5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1D53E-F973-B549-B994-3EECA9892D4D}"/>
              </a:ext>
            </a:extLst>
          </p:cNvPr>
          <p:cNvSpPr>
            <a:spLocks noGrp="1"/>
          </p:cNvSpPr>
          <p:nvPr>
            <p:ph type="title"/>
          </p:nvPr>
        </p:nvSpPr>
        <p:spPr/>
        <p:txBody>
          <a:bodyPr/>
          <a:lstStyle/>
          <a:p>
            <a:r>
              <a:rPr lang="en-US"/>
              <a:t>Designing Automatic Market Makers</a:t>
            </a:r>
            <a:endParaRPr lang="en-US" dirty="0"/>
          </a:p>
        </p:txBody>
      </p:sp>
      <p:sp>
        <p:nvSpPr>
          <p:cNvPr id="3" name="Content Placeholder 2">
            <a:extLst>
              <a:ext uri="{FF2B5EF4-FFF2-40B4-BE49-F238E27FC236}">
                <a16:creationId xmlns:a16="http://schemas.microsoft.com/office/drawing/2014/main" id="{1B23192E-F6E7-F340-92EF-69D7AF78AB2B}"/>
              </a:ext>
            </a:extLst>
          </p:cNvPr>
          <p:cNvSpPr>
            <a:spLocks noGrp="1"/>
          </p:cNvSpPr>
          <p:nvPr>
            <p:ph idx="1"/>
          </p:nvPr>
        </p:nvSpPr>
        <p:spPr/>
        <p:txBody>
          <a:bodyPr/>
          <a:lstStyle/>
          <a:p>
            <a:pPr marL="0" indent="0">
              <a:buNone/>
            </a:pPr>
            <a:r>
              <a:rPr lang="en-US" dirty="0"/>
              <a:t>Goal of the </a:t>
            </a:r>
            <a:r>
              <a:rPr lang="en-US"/>
              <a:t>market maker</a:t>
            </a:r>
            <a:endParaRPr lang="en-US" dirty="0"/>
          </a:p>
          <a:p>
            <a:pPr marL="0" indent="0">
              <a:buNone/>
            </a:pPr>
            <a:r>
              <a:rPr lang="en-US" dirty="0"/>
              <a:t>Incentivize </a:t>
            </a:r>
            <a:r>
              <a:rPr lang="en-US" b="1" i="1" dirty="0"/>
              <a:t>multiple</a:t>
            </a:r>
            <a:r>
              <a:rPr lang="en-US" dirty="0"/>
              <a:t> agents to share their beliefs, and find a way to  </a:t>
            </a:r>
            <a:r>
              <a:rPr lang="en-US" b="1" i="1" dirty="0"/>
              <a:t>aggregate</a:t>
            </a:r>
            <a:r>
              <a:rPr lang="en-US" dirty="0"/>
              <a:t> these beliefs into a unified prediction</a:t>
            </a:r>
          </a:p>
          <a:p>
            <a:endParaRPr lang="en-US" dirty="0"/>
          </a:p>
          <a:p>
            <a:pPr marL="0" indent="0">
              <a:buNone/>
            </a:pPr>
            <a:r>
              <a:rPr lang="en-US" dirty="0"/>
              <a:t>1. Could use one scoring rule per agent, but not clear how to aggregate</a:t>
            </a:r>
          </a:p>
          <a:p>
            <a:pPr marL="0" indent="0">
              <a:buNone/>
            </a:pPr>
            <a:r>
              <a:rPr lang="en-US" dirty="0"/>
              <a:t>2. Market itself is an aggregation mechanism (use final price as the prediction). However, standard stock-market-style trading might encounter issues for less popular predictions (market is too </a:t>
            </a:r>
            <a:r>
              <a:rPr lang="en-US" i="1" dirty="0"/>
              <a:t>thin</a:t>
            </a:r>
            <a:r>
              <a:rPr lang="en-US" dirty="0"/>
              <a:t>).</a:t>
            </a:r>
          </a:p>
          <a:p>
            <a:pPr marL="914400" lvl="2" indent="0">
              <a:buNone/>
            </a:pPr>
            <a:endParaRPr lang="en-US" dirty="0"/>
          </a:p>
        </p:txBody>
      </p:sp>
    </p:spTree>
    <p:extLst>
      <p:ext uri="{BB962C8B-B14F-4D97-AF65-F5344CB8AC3E}">
        <p14:creationId xmlns:p14="http://schemas.microsoft.com/office/powerpoint/2010/main" val="58943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BE21-AE79-F94A-B89D-38DA06252139}"/>
              </a:ext>
            </a:extLst>
          </p:cNvPr>
          <p:cNvSpPr>
            <a:spLocks noGrp="1"/>
          </p:cNvSpPr>
          <p:nvPr>
            <p:ph type="title"/>
          </p:nvPr>
        </p:nvSpPr>
        <p:spPr/>
        <p:txBody>
          <a:bodyPr/>
          <a:lstStyle/>
          <a:p>
            <a:r>
              <a:rPr lang="en-US" dirty="0"/>
              <a:t>Market Scoring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8360C-B515-574B-9365-8A4F0F534BE6}"/>
                  </a:ext>
                </a:extLst>
              </p:cNvPr>
              <p:cNvSpPr>
                <a:spLocks noGrp="1"/>
              </p:cNvSpPr>
              <p:nvPr>
                <p:ph idx="1"/>
              </p:nvPr>
            </p:nvSpPr>
            <p:spPr>
              <a:xfrm>
                <a:off x="838199" y="2065770"/>
                <a:ext cx="11132127" cy="4667250"/>
              </a:xfrm>
            </p:spPr>
            <p:txBody>
              <a:bodyPr>
                <a:normAutofit fontScale="92500"/>
              </a:bodyPr>
              <a:lstStyle/>
              <a:p>
                <a:r>
                  <a:rPr lang="en-US" dirty="0"/>
                  <a:t>See Hanson’s papers in the optional readings of the Prediction Market lecture</a:t>
                </a:r>
              </a:p>
              <a:p>
                <a:r>
                  <a:rPr lang="en-US" dirty="0"/>
                  <a:t>Intuitions: a “sequentially shared scoring rule”</a:t>
                </a:r>
              </a:p>
              <a:p>
                <a:pPr lvl="1"/>
                <a:r>
                  <a:rPr lang="en-US" dirty="0"/>
                  <a:t>An automatic market maker</a:t>
                </a:r>
              </a:p>
              <a:p>
                <a:pPr lvl="1"/>
                <a:r>
                  <a:rPr lang="en-US" dirty="0"/>
                  <a:t>Market maintains a vector of predictions </a:t>
                </a:r>
                <a14:m>
                  <m:oMath xmlns:m="http://schemas.openxmlformats.org/officeDocument/2006/math">
                    <m:sSup>
                      <m:sSupPr>
                        <m:ctrlPr>
                          <a:rPr lang="en-US" b="0" i="1" dirty="0" smtClean="0">
                            <a:solidFill>
                              <a:schemeClr val="accent1"/>
                            </a:solidFill>
                            <a:latin typeface="Cambria Math" panose="02040503050406030204" pitchFamily="18" charset="0"/>
                          </a:rPr>
                        </m:ctrlPr>
                      </m:sSupPr>
                      <m:e>
                        <m:acc>
                          <m:accPr>
                            <m:chr m:val="⃗"/>
                            <m:ctrlPr>
                              <a:rPr lang="en-US" b="0" i="1" smtClean="0">
                                <a:solidFill>
                                  <a:schemeClr val="accent1"/>
                                </a:solidFill>
                                <a:latin typeface="Cambria Math" panose="02040503050406030204" pitchFamily="18" charset="0"/>
                              </a:rPr>
                            </m:ctrlPr>
                          </m:accPr>
                          <m:e>
                            <m:r>
                              <a:rPr lang="en-US" b="0" i="1" smtClean="0">
                                <a:solidFill>
                                  <a:schemeClr val="accent1"/>
                                </a:solidFill>
                                <a:latin typeface="Cambria Math" panose="02040503050406030204" pitchFamily="18" charset="0"/>
                              </a:rPr>
                              <m:t>𝑟</m:t>
                            </m:r>
                          </m:e>
                        </m:acc>
                      </m:e>
                      <m:sup>
                        <m:r>
                          <a:rPr lang="en-US" b="0" i="1" dirty="0" smtClean="0">
                            <a:solidFill>
                              <a:schemeClr val="accent1"/>
                            </a:solidFill>
                            <a:latin typeface="Cambria Math" panose="02040503050406030204" pitchFamily="18" charset="0"/>
                          </a:rPr>
                          <m:t>(</m:t>
                        </m:r>
                        <m:r>
                          <a:rPr lang="en-US" b="0" i="1" dirty="0" smtClean="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m:t>
                        </m:r>
                      </m:sup>
                    </m:sSup>
                  </m:oMath>
                </a14:m>
                <a:endParaRPr lang="en-US" dirty="0"/>
              </a:p>
              <a:p>
                <a:pPr lvl="1"/>
                <a:r>
                  <a:rPr lang="en-US" dirty="0"/>
                  <a:t>If a trader changes the vector from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i="1" dirty="0">
                            <a:solidFill>
                              <a:schemeClr val="accent1"/>
                            </a:solidFill>
                            <a:latin typeface="Cambria Math" panose="02040503050406030204" pitchFamily="18" charset="0"/>
                          </a:rPr>
                          <m:t>)</m:t>
                        </m:r>
                      </m:sup>
                    </m:sSup>
                  </m:oMath>
                </a14:m>
                <a:r>
                  <a:rPr lang="en-US" dirty="0"/>
                  <a:t> to </a:t>
                </a:r>
                <a14:m>
                  <m:oMath xmlns:m="http://schemas.openxmlformats.org/officeDocument/2006/math">
                    <m:sSup>
                      <m:sSupPr>
                        <m:ctrlPr>
                          <a:rPr lang="en-US" i="1" dirty="0" smtClean="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r>
                          <a:rPr lang="en-US" i="1" dirty="0">
                            <a:solidFill>
                              <a:schemeClr val="accent1"/>
                            </a:solidFill>
                            <a:latin typeface="Cambria Math" panose="02040503050406030204" pitchFamily="18" charset="0"/>
                          </a:rPr>
                          <m:t>(</m:t>
                        </m:r>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r>
                          <a:rPr lang="en-US" i="1" dirty="0">
                            <a:solidFill>
                              <a:schemeClr val="accent1"/>
                            </a:solidFill>
                            <a:latin typeface="Cambria Math" panose="02040503050406030204" pitchFamily="18" charset="0"/>
                          </a:rPr>
                          <m:t>)</m:t>
                        </m:r>
                      </m:sup>
                    </m:sSup>
                  </m:oMath>
                </a14:m>
                <a:r>
                  <a:rPr lang="en-US" dirty="0"/>
                  <a:t> and the outcome is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𝑖</m:t>
                        </m:r>
                      </m:sub>
                    </m:sSub>
                  </m:oMath>
                </a14:m>
                <a:r>
                  <a:rPr lang="en-US" dirty="0"/>
                  <a:t>, the trader obtains reward </a:t>
                </a:r>
              </a:p>
              <a:p>
                <a:pPr marL="457200" lvl="1" indent="0">
                  <a:buNone/>
                </a:pPr>
                <a:r>
                  <a:rPr lang="en-US" dirty="0"/>
                  <a:t>			</a:t>
                </a:r>
                <a14:m>
                  <m:oMath xmlns:m="http://schemas.openxmlformats.org/officeDocument/2006/math">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r>
                                  <a:rPr lang="en-US" b="0" i="1" dirty="0" smtClean="0">
                                    <a:solidFill>
                                      <a:schemeClr val="accent1"/>
                                    </a:solidFill>
                                    <a:latin typeface="Cambria Math" panose="02040503050406030204" pitchFamily="18" charset="0"/>
                                  </a:rPr>
                                  <m:t>+1</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𝑆</m:t>
                    </m:r>
                    <m:d>
                      <m:dPr>
                        <m:ctrlPr>
                          <a:rPr lang="en-US" b="0" i="1" smtClean="0">
                            <a:solidFill>
                              <a:schemeClr val="accent1"/>
                            </a:solidFill>
                            <a:latin typeface="Cambria Math" panose="02040503050406030204" pitchFamily="18" charset="0"/>
                          </a:rPr>
                        </m:ctrlPr>
                      </m:dPr>
                      <m:e>
                        <m:sSup>
                          <m:sSupPr>
                            <m:ctrlPr>
                              <a:rPr lang="en-US" i="1" dirty="0">
                                <a:solidFill>
                                  <a:schemeClr val="accent1"/>
                                </a:solidFill>
                                <a:latin typeface="Cambria Math" panose="02040503050406030204" pitchFamily="18" charset="0"/>
                              </a:rPr>
                            </m:ctrlPr>
                          </m:sSupPr>
                          <m:e>
                            <m:acc>
                              <m:accPr>
                                <m:chr m:val="⃗"/>
                                <m:ctrlPr>
                                  <a:rPr lang="en-US" i="1">
                                    <a:solidFill>
                                      <a:schemeClr val="accent1"/>
                                    </a:solidFill>
                                    <a:latin typeface="Cambria Math" panose="02040503050406030204" pitchFamily="18" charset="0"/>
                                  </a:rPr>
                                </m:ctrlPr>
                              </m:accPr>
                              <m:e>
                                <m:r>
                                  <a:rPr lang="en-US" i="1">
                                    <a:solidFill>
                                      <a:schemeClr val="accent1"/>
                                    </a:solidFill>
                                    <a:latin typeface="Cambria Math" panose="02040503050406030204" pitchFamily="18" charset="0"/>
                                  </a:rPr>
                                  <m:t>𝑟</m:t>
                                </m:r>
                              </m:e>
                            </m:acc>
                          </m:e>
                          <m:sup>
                            <m:d>
                              <m:dPr>
                                <m:ctrlPr>
                                  <a:rPr lang="en-US" i="1" dirty="0">
                                    <a:solidFill>
                                      <a:schemeClr val="accent1"/>
                                    </a:solidFill>
                                    <a:latin typeface="Cambria Math" panose="02040503050406030204" pitchFamily="18" charset="0"/>
                                  </a:rPr>
                                </m:ctrlPr>
                              </m:dPr>
                              <m:e>
                                <m:r>
                                  <a:rPr lang="en-US" i="1" dirty="0">
                                    <a:solidFill>
                                      <a:schemeClr val="accent1"/>
                                    </a:solidFill>
                                    <a:latin typeface="Cambria Math" panose="02040503050406030204" pitchFamily="18" charset="0"/>
                                  </a:rPr>
                                  <m:t>𝑡</m:t>
                                </m:r>
                              </m:e>
                            </m:d>
                          </m:sup>
                        </m:sSup>
                        <m:r>
                          <a:rPr lang="en-US" b="0" i="1" dirty="0" smtClean="0">
                            <a:solidFill>
                              <a:schemeClr val="accent1"/>
                            </a:solidFill>
                            <a:latin typeface="Cambria Math" panose="02040503050406030204" pitchFamily="18" charset="0"/>
                          </a:rPr>
                          <m:t>,</m:t>
                        </m:r>
                        <m:sSub>
                          <m:sSubPr>
                            <m:ctrlPr>
                              <a:rPr lang="en-US" b="0" i="1" dirty="0" smtClean="0">
                                <a:solidFill>
                                  <a:schemeClr val="accent1"/>
                                </a:solidFill>
                                <a:latin typeface="Cambria Math" panose="02040503050406030204" pitchFamily="18" charset="0"/>
                              </a:rPr>
                            </m:ctrlPr>
                          </m:sSubPr>
                          <m:e>
                            <m:r>
                              <a:rPr lang="en-US" b="0" i="1" dirty="0" smtClean="0">
                                <a:solidFill>
                                  <a:schemeClr val="accent1"/>
                                </a:solidFill>
                                <a:latin typeface="Cambria Math" panose="02040503050406030204" pitchFamily="18" charset="0"/>
                              </a:rPr>
                              <m:t>𝑤</m:t>
                            </m:r>
                          </m:e>
                          <m:sub>
                            <m:r>
                              <a:rPr lang="en-US" b="0" i="1" dirty="0" smtClean="0">
                                <a:solidFill>
                                  <a:schemeClr val="accent1"/>
                                </a:solidFill>
                                <a:latin typeface="Cambria Math" panose="02040503050406030204" pitchFamily="18" charset="0"/>
                              </a:rPr>
                              <m:t>𝑖</m:t>
                            </m:r>
                          </m:sub>
                        </m:sSub>
                      </m:e>
                    </m:d>
                  </m:oMath>
                </a14:m>
                <a:endParaRPr lang="en-US" dirty="0"/>
              </a:p>
              <a:p>
                <a:endParaRPr lang="en-US" b="0" dirty="0"/>
              </a:p>
              <a:p>
                <a:r>
                  <a:rPr lang="en-US" dirty="0"/>
                  <a:t>Under some conditions:</a:t>
                </a:r>
              </a:p>
              <a:p>
                <a:pPr lvl="1"/>
                <a:r>
                  <a:rPr lang="en-US" b="0" dirty="0"/>
                  <a:t>Agents truthfully report their beliefs</a:t>
                </a:r>
              </a:p>
              <a:p>
                <a:pPr lvl="1"/>
                <a:r>
                  <a:rPr lang="en-US" dirty="0"/>
                  <a:t>The prediction will converge</a:t>
                </a:r>
              </a:p>
            </p:txBody>
          </p:sp>
        </mc:Choice>
        <mc:Fallback xmlns="">
          <p:sp>
            <p:nvSpPr>
              <p:cNvPr id="3" name="Content Placeholder 2">
                <a:extLst>
                  <a:ext uri="{FF2B5EF4-FFF2-40B4-BE49-F238E27FC236}">
                    <a16:creationId xmlns:a16="http://schemas.microsoft.com/office/drawing/2014/main" xmlns:a14="http://schemas.microsoft.com/office/drawing/2010/main" xmlns="" id="{6FD8360C-B515-574B-9365-8A4F0F534BE6}"/>
                  </a:ext>
                </a:extLst>
              </p:cNvPr>
              <p:cNvSpPr>
                <a:spLocks noGrp="1" noRot="1" noChangeAspect="1" noMove="1" noResize="1" noEditPoints="1" noAdjustHandles="1" noChangeArrowheads="1" noChangeShapeType="1" noTextEdit="1"/>
              </p:cNvSpPr>
              <p:nvPr>
                <p:ph idx="1"/>
              </p:nvPr>
            </p:nvSpPr>
            <p:spPr>
              <a:xfrm>
                <a:off x="838199" y="2065770"/>
                <a:ext cx="11132127" cy="4667250"/>
              </a:xfrm>
              <a:blipFill rotWithShape="0">
                <a:blip r:embed="rId2"/>
                <a:stretch>
                  <a:fillRect l="-821" t="-1961" r="-1095"/>
                </a:stretch>
              </a:blipFill>
            </p:spPr>
            <p:txBody>
              <a:bodyPr/>
              <a:lstStyle/>
              <a:p>
                <a:r>
                  <a:rPr lang="en-US">
                    <a:noFill/>
                  </a:rPr>
                  <a:t> </a:t>
                </a:r>
              </a:p>
            </p:txBody>
          </p:sp>
        </mc:Fallback>
      </mc:AlternateContent>
    </p:spTree>
    <p:extLst>
      <p:ext uri="{BB962C8B-B14F-4D97-AF65-F5344CB8AC3E}">
        <p14:creationId xmlns:p14="http://schemas.microsoft.com/office/powerpoint/2010/main" val="351950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D9220-B136-E744-9EAF-6C898EE1A805}"/>
              </a:ext>
            </a:extLst>
          </p:cNvPr>
          <p:cNvSpPr>
            <a:spLocks noGrp="1"/>
          </p:cNvSpPr>
          <p:nvPr>
            <p:ph type="title"/>
          </p:nvPr>
        </p:nvSpPr>
        <p:spPr/>
        <p:txBody>
          <a:bodyPr/>
          <a:lstStyle/>
          <a:p>
            <a:r>
              <a:rPr lang="en-US" dirty="0"/>
              <a:t>Market Scoring Rules</a:t>
            </a:r>
          </a:p>
        </p:txBody>
      </p:sp>
      <p:sp>
        <p:nvSpPr>
          <p:cNvPr id="3" name="Content Placeholder 2">
            <a:extLst>
              <a:ext uri="{FF2B5EF4-FFF2-40B4-BE49-F238E27FC236}">
                <a16:creationId xmlns:a16="http://schemas.microsoft.com/office/drawing/2014/main" id="{7F3EAB36-FA9D-D443-A976-D5A5E5D52E8D}"/>
              </a:ext>
            </a:extLst>
          </p:cNvPr>
          <p:cNvSpPr>
            <a:spLocks noGrp="1"/>
          </p:cNvSpPr>
          <p:nvPr>
            <p:ph idx="1"/>
          </p:nvPr>
        </p:nvSpPr>
        <p:spPr/>
        <p:txBody>
          <a:bodyPr/>
          <a:lstStyle/>
          <a:p>
            <a:r>
              <a:rPr lang="en-US" dirty="0"/>
              <a:t>The connection to convex optimization opens up an interesting line of research in the design of efficient market maker…</a:t>
            </a:r>
          </a:p>
        </p:txBody>
      </p:sp>
    </p:spTree>
    <p:extLst>
      <p:ext uri="{BB962C8B-B14F-4D97-AF65-F5344CB8AC3E}">
        <p14:creationId xmlns:p14="http://schemas.microsoft.com/office/powerpoint/2010/main" val="4061482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1161AEF-2881-1341-9E7C-E3FBA296B12C}"/>
              </a:ext>
            </a:extLst>
          </p:cNvPr>
          <p:cNvSpPr>
            <a:spLocks noGrp="1"/>
          </p:cNvSpPr>
          <p:nvPr>
            <p:ph idx="1"/>
          </p:nvPr>
        </p:nvSpPr>
        <p:spPr>
          <a:xfrm>
            <a:off x="763859" y="4795025"/>
            <a:ext cx="10515600" cy="1991538"/>
          </a:xfrm>
        </p:spPr>
        <p:txBody>
          <a:bodyPr>
            <a:noAutofit/>
          </a:bodyPr>
          <a:lstStyle/>
          <a:p>
            <a:r>
              <a:rPr lang="en-US" sz="2000" dirty="0"/>
              <a:t>We won’t cover too much on prediction markets. In case you are interested, below are a few more papers to follow up:</a:t>
            </a:r>
            <a:endParaRPr lang="en-US" sz="2000" dirty="0">
              <a:hlinkClick r:id="rId2"/>
            </a:endParaRPr>
          </a:p>
          <a:p>
            <a:pPr lvl="1"/>
            <a:r>
              <a:rPr lang="en-US" sz="1600" dirty="0">
                <a:hlinkClick r:id="rId2"/>
              </a:rPr>
              <a:t>A New Understanding of Prediction Markets Via No-Regret Learning</a:t>
            </a:r>
            <a:r>
              <a:rPr lang="en-US" sz="1600" dirty="0"/>
              <a:t>. Chen and Vaughan. EC 2010.</a:t>
            </a:r>
          </a:p>
          <a:p>
            <a:pPr lvl="1"/>
            <a:r>
              <a:rPr lang="en-US" sz="1600" dirty="0">
                <a:hlinkClick r:id="rId3"/>
              </a:rPr>
              <a:t>An Optimization-Based Framework for Automated Market-Making</a:t>
            </a:r>
            <a:r>
              <a:rPr lang="en-US" sz="1600" dirty="0"/>
              <a:t>. Abernethy, Chen, and Vaughan. EC 2011.</a:t>
            </a:r>
          </a:p>
          <a:p>
            <a:pPr lvl="1"/>
            <a:r>
              <a:rPr lang="en-US" sz="1600" dirty="0"/>
              <a:t>and more (the papers by these authors)</a:t>
            </a:r>
          </a:p>
        </p:txBody>
      </p:sp>
      <p:sp>
        <p:nvSpPr>
          <p:cNvPr id="2" name="Rounded Rectangle 1">
            <a:extLst>
              <a:ext uri="{FF2B5EF4-FFF2-40B4-BE49-F238E27FC236}">
                <a16:creationId xmlns:a16="http://schemas.microsoft.com/office/drawing/2014/main" id="{C1B3C14E-3DC0-F34D-AD39-88434BC5370E}"/>
              </a:ext>
            </a:extLst>
          </p:cNvPr>
          <p:cNvSpPr/>
          <p:nvPr/>
        </p:nvSpPr>
        <p:spPr>
          <a:xfrm>
            <a:off x="333632" y="210065"/>
            <a:ext cx="877330" cy="1099751"/>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106A63A8-3EB1-0140-897E-F1FC3447D54E}"/>
              </a:ext>
            </a:extLst>
          </p:cNvPr>
          <p:cNvPicPr>
            <a:picLocks noChangeAspect="1"/>
          </p:cNvPicPr>
          <p:nvPr/>
        </p:nvPicPr>
        <p:blipFill>
          <a:blip r:embed="rId4"/>
          <a:stretch>
            <a:fillRect/>
          </a:stretch>
        </p:blipFill>
        <p:spPr>
          <a:xfrm>
            <a:off x="763859" y="210065"/>
            <a:ext cx="10048013" cy="4102443"/>
          </a:xfrm>
          <a:prstGeom prst="rect">
            <a:avLst/>
          </a:prstGeom>
        </p:spPr>
      </p:pic>
    </p:spTree>
    <p:extLst>
      <p:ext uri="{BB962C8B-B14F-4D97-AF65-F5344CB8AC3E}">
        <p14:creationId xmlns:p14="http://schemas.microsoft.com/office/powerpoint/2010/main" val="37064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F130-A75A-8C44-969A-CBC46CF692BE}"/>
              </a:ext>
            </a:extLst>
          </p:cNvPr>
          <p:cNvSpPr>
            <a:spLocks noGrp="1"/>
          </p:cNvSpPr>
          <p:nvPr>
            <p:ph type="ctrTitle"/>
          </p:nvPr>
        </p:nvSpPr>
        <p:spPr>
          <a:xfrm>
            <a:off x="1" y="1122363"/>
            <a:ext cx="12053454" cy="2387600"/>
          </a:xfrm>
        </p:spPr>
        <p:txBody>
          <a:bodyPr/>
          <a:lstStyle/>
          <a:p>
            <a:r>
              <a:rPr lang="en-US" dirty="0"/>
              <a:t>Very Brief Intro of Peer Prediction</a:t>
            </a:r>
          </a:p>
        </p:txBody>
      </p:sp>
      <p:sp>
        <p:nvSpPr>
          <p:cNvPr id="3" name="Subtitle 2">
            <a:extLst>
              <a:ext uri="{FF2B5EF4-FFF2-40B4-BE49-F238E27FC236}">
                <a16:creationId xmlns:a16="http://schemas.microsoft.com/office/drawing/2014/main" id="{F7004357-15D2-F048-97A7-7BE0A3402843}"/>
              </a:ext>
            </a:extLst>
          </p:cNvPr>
          <p:cNvSpPr>
            <a:spLocks noGrp="1"/>
          </p:cNvSpPr>
          <p:nvPr>
            <p:ph type="subTitle" idx="1"/>
          </p:nvPr>
        </p:nvSpPr>
        <p:spPr/>
        <p:txBody>
          <a:bodyPr/>
          <a:lstStyle/>
          <a:p>
            <a:r>
              <a:rPr lang="en-US" dirty="0"/>
              <a:t>See more discussion in Assignment 3</a:t>
            </a:r>
          </a:p>
        </p:txBody>
      </p:sp>
    </p:spTree>
    <p:extLst>
      <p:ext uri="{BB962C8B-B14F-4D97-AF65-F5344CB8AC3E}">
        <p14:creationId xmlns:p14="http://schemas.microsoft.com/office/powerpoint/2010/main" val="396256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Eliciting Truthful Reports</a:t>
            </a:r>
          </a:p>
        </p:txBody>
      </p:sp>
      <p:sp>
        <p:nvSpPr>
          <p:cNvPr id="3" name="Content Placeholder 2"/>
          <p:cNvSpPr>
            <a:spLocks noGrp="1"/>
          </p:cNvSpPr>
          <p:nvPr>
            <p:ph idx="1"/>
          </p:nvPr>
        </p:nvSpPr>
        <p:spPr>
          <a:xfrm>
            <a:off x="838199" y="1825624"/>
            <a:ext cx="11021291" cy="5032375"/>
          </a:xfrm>
        </p:spPr>
        <p:txBody>
          <a:bodyPr>
            <a:normAutofit/>
          </a:bodyPr>
          <a:lstStyle/>
          <a:p>
            <a:r>
              <a:rPr lang="en-US" dirty="0"/>
              <a:t>Scoring rule relies on the “truth” to be revealed in the future</a:t>
            </a:r>
          </a:p>
          <a:p>
            <a:r>
              <a:rPr lang="en-US" dirty="0"/>
              <a:t>What if there is no ground truth (or the ground truth is hard to obtain)</a:t>
            </a:r>
          </a:p>
          <a:p>
            <a:pPr lvl="1"/>
            <a:r>
              <a:rPr lang="en-US" dirty="0"/>
              <a:t>Do you like this movie?</a:t>
            </a:r>
          </a:p>
          <a:p>
            <a:pPr lvl="1"/>
            <a:r>
              <a:rPr lang="en-US" dirty="0"/>
              <a:t>Peer grading in MOOCs</a:t>
            </a:r>
          </a:p>
          <a:p>
            <a:endParaRPr lang="en-US" dirty="0"/>
          </a:p>
          <a:p>
            <a:r>
              <a:rPr lang="en-US" dirty="0"/>
              <a:t>Output agreement:</a:t>
            </a:r>
          </a:p>
          <a:p>
            <a:pPr lvl="1"/>
            <a:r>
              <a:rPr lang="en-US" dirty="0"/>
              <a:t>Randomly pick two persons</a:t>
            </a:r>
          </a:p>
          <a:p>
            <a:pPr lvl="1"/>
            <a:r>
              <a:rPr lang="en-US" dirty="0"/>
              <a:t>If their reports match, reward them 1, otherwise reward 0</a:t>
            </a:r>
          </a:p>
          <a:p>
            <a:pPr lvl="1"/>
            <a:r>
              <a:rPr lang="en-US" dirty="0"/>
              <a:t>Truthful reporting is not an equilibrium (you are encouraged to report the majority’s opinion)</a:t>
            </a:r>
          </a:p>
          <a:p>
            <a:endParaRPr lang="en-US" dirty="0"/>
          </a:p>
        </p:txBody>
      </p:sp>
    </p:spTree>
    <p:extLst>
      <p:ext uri="{BB962C8B-B14F-4D97-AF65-F5344CB8AC3E}">
        <p14:creationId xmlns:p14="http://schemas.microsoft.com/office/powerpoint/2010/main" val="51880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1A03-A32F-FA4E-B800-8F9D203F2470}"/>
              </a:ext>
            </a:extLst>
          </p:cNvPr>
          <p:cNvSpPr>
            <a:spLocks noGrp="1"/>
          </p:cNvSpPr>
          <p:nvPr>
            <p:ph type="title"/>
          </p:nvPr>
        </p:nvSpPr>
        <p:spPr/>
        <p:txBody>
          <a:bodyPr/>
          <a:lstStyle/>
          <a:p>
            <a:r>
              <a:rPr lang="en-US" dirty="0"/>
              <a:t>Logistics: Presentation</a:t>
            </a:r>
          </a:p>
        </p:txBody>
      </p:sp>
      <p:sp>
        <p:nvSpPr>
          <p:cNvPr id="3" name="Content Placeholder 2">
            <a:extLst>
              <a:ext uri="{FF2B5EF4-FFF2-40B4-BE49-F238E27FC236}">
                <a16:creationId xmlns:a16="http://schemas.microsoft.com/office/drawing/2014/main" id="{C1C24544-A6EB-124E-8FD6-7ED413BED05F}"/>
              </a:ext>
            </a:extLst>
          </p:cNvPr>
          <p:cNvSpPr>
            <a:spLocks noGrp="1"/>
          </p:cNvSpPr>
          <p:nvPr>
            <p:ph idx="1"/>
          </p:nvPr>
        </p:nvSpPr>
        <p:spPr>
          <a:xfrm>
            <a:off x="838200" y="1825625"/>
            <a:ext cx="10515600" cy="4531632"/>
          </a:xfrm>
        </p:spPr>
        <p:txBody>
          <a:bodyPr>
            <a:normAutofit/>
          </a:bodyPr>
          <a:lstStyle/>
          <a:p>
            <a:r>
              <a:rPr lang="en-US" dirty="0"/>
              <a:t>For presenters:</a:t>
            </a:r>
          </a:p>
          <a:p>
            <a:pPr lvl="1"/>
            <a:r>
              <a:rPr lang="en-US" dirty="0"/>
              <a:t>You do not need to submit the review for the lecture of your presentation</a:t>
            </a:r>
          </a:p>
          <a:p>
            <a:pPr lvl="1"/>
            <a:r>
              <a:rPr lang="en-US" dirty="0"/>
              <a:t>Talk to me </a:t>
            </a:r>
            <a:r>
              <a:rPr lang="en-US" b="1" dirty="0">
                <a:solidFill>
                  <a:srgbClr val="FF0000"/>
                </a:solidFill>
              </a:rPr>
              <a:t>one week before your presentation</a:t>
            </a:r>
            <a:r>
              <a:rPr lang="en-US" dirty="0"/>
              <a:t>.</a:t>
            </a:r>
          </a:p>
          <a:p>
            <a:pPr lvl="2"/>
            <a:r>
              <a:rPr lang="en-US" dirty="0"/>
              <a:t>Default time: talk to me after class </a:t>
            </a:r>
          </a:p>
          <a:p>
            <a:pPr lvl="1"/>
            <a:r>
              <a:rPr lang="en-US" dirty="0"/>
              <a:t>You need to be ready for the following before meeting with me</a:t>
            </a:r>
          </a:p>
          <a:p>
            <a:pPr lvl="2"/>
            <a:r>
              <a:rPr lang="en-US" dirty="0"/>
              <a:t>Finish reading the papers </a:t>
            </a:r>
          </a:p>
          <a:p>
            <a:pPr lvl="2"/>
            <a:r>
              <a:rPr lang="en-US" dirty="0"/>
              <a:t>A structure of your presentation</a:t>
            </a:r>
          </a:p>
          <a:p>
            <a:pPr lvl="2"/>
            <a:r>
              <a:rPr lang="en-US" dirty="0"/>
              <a:t>Two reading questions for the required reading</a:t>
            </a:r>
          </a:p>
          <a:p>
            <a:pPr lvl="2"/>
            <a:r>
              <a:rPr lang="en-US" dirty="0"/>
              <a:t>Topics for one or two discussion sessions</a:t>
            </a:r>
          </a:p>
          <a:p>
            <a:pPr lvl="1"/>
            <a:endParaRPr lang="en-US" dirty="0"/>
          </a:p>
          <a:p>
            <a:pPr marL="0" indent="0">
              <a:buNone/>
            </a:pPr>
            <a:endParaRPr lang="en-US" dirty="0"/>
          </a:p>
        </p:txBody>
      </p:sp>
    </p:spTree>
    <p:extLst>
      <p:ext uri="{BB962C8B-B14F-4D97-AF65-F5344CB8AC3E}">
        <p14:creationId xmlns:p14="http://schemas.microsoft.com/office/powerpoint/2010/main" val="3057147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Prediction</a:t>
            </a:r>
          </a:p>
        </p:txBody>
      </p:sp>
      <p:sp>
        <p:nvSpPr>
          <p:cNvPr id="3" name="Content Placeholder 2"/>
          <p:cNvSpPr>
            <a:spLocks noGrp="1"/>
          </p:cNvSpPr>
          <p:nvPr>
            <p:ph idx="1"/>
          </p:nvPr>
        </p:nvSpPr>
        <p:spPr/>
        <p:txBody>
          <a:bodyPr>
            <a:normAutofit/>
          </a:bodyPr>
          <a:lstStyle/>
          <a:p>
            <a:r>
              <a:rPr lang="en-US" dirty="0"/>
              <a:t>How to fix the issue?</a:t>
            </a:r>
          </a:p>
          <a:p>
            <a:pPr lvl="1"/>
            <a:r>
              <a:rPr lang="en-US" dirty="0"/>
              <a:t>Assume knowledge about the report distribution, re-weighting the rewards to make sure truthful reporting is a equilibrium</a:t>
            </a:r>
          </a:p>
          <a:p>
            <a:endParaRPr lang="en-US" dirty="0"/>
          </a:p>
          <a:p>
            <a:r>
              <a:rPr lang="en-US" dirty="0"/>
              <a:t>Drawbacks:</a:t>
            </a:r>
          </a:p>
          <a:p>
            <a:pPr lvl="1"/>
            <a:r>
              <a:rPr lang="en-US" dirty="0"/>
              <a:t>Require knowledge of the prior</a:t>
            </a:r>
          </a:p>
          <a:p>
            <a:pPr lvl="1"/>
            <a:r>
              <a:rPr lang="en-US" dirty="0"/>
              <a:t>There are usually multiple equilibrium (including naïve bad ones</a:t>
            </a:r>
            <a:r>
              <a:rPr lang="mr-IN" dirty="0"/>
              <a:t>…</a:t>
            </a:r>
            <a:r>
              <a:rPr lang="en-US" dirty="0"/>
              <a:t>)</a:t>
            </a:r>
          </a:p>
          <a:p>
            <a:pPr lvl="1"/>
            <a:endParaRPr lang="en-US" dirty="0"/>
          </a:p>
          <a:p>
            <a:r>
              <a:rPr lang="en-US" dirty="0"/>
              <a:t>Still an ongoing research area</a:t>
            </a:r>
          </a:p>
          <a:p>
            <a:pPr lvl="1"/>
            <a:r>
              <a:rPr lang="en-US" dirty="0"/>
              <a:t>Some nice theoretical results, however there is little practical success so far</a:t>
            </a:r>
          </a:p>
          <a:p>
            <a:pPr lvl="1"/>
            <a:endParaRPr lang="en-US" dirty="0"/>
          </a:p>
          <a:p>
            <a:endParaRPr lang="en-US" dirty="0"/>
          </a:p>
        </p:txBody>
      </p:sp>
      <p:sp>
        <p:nvSpPr>
          <p:cNvPr id="4" name="Rectangle 3"/>
          <p:cNvSpPr/>
          <p:nvPr/>
        </p:nvSpPr>
        <p:spPr>
          <a:xfrm>
            <a:off x="4724122" y="6400892"/>
            <a:ext cx="7467878" cy="646331"/>
          </a:xfrm>
          <a:prstGeom prst="rect">
            <a:avLst/>
          </a:prstGeom>
        </p:spPr>
        <p:txBody>
          <a:bodyPr wrap="none">
            <a:spAutoFit/>
          </a:bodyPr>
          <a:lstStyle/>
          <a:p>
            <a:r>
              <a:rPr lang="en-US" dirty="0"/>
              <a:t>Eliciting Informative Feedback: The Peer-Prediction Method. Miller et al. 2004</a:t>
            </a:r>
          </a:p>
          <a:p>
            <a:endParaRPr lang="en-US" dirty="0"/>
          </a:p>
        </p:txBody>
      </p:sp>
    </p:spTree>
    <p:extLst>
      <p:ext uri="{BB962C8B-B14F-4D97-AF65-F5344CB8AC3E}">
        <p14:creationId xmlns:p14="http://schemas.microsoft.com/office/powerpoint/2010/main" val="350372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F5F3-B647-6244-8B74-586ACFA39CF8}"/>
              </a:ext>
            </a:extLst>
          </p:cNvPr>
          <p:cNvSpPr>
            <a:spLocks noGrp="1"/>
          </p:cNvSpPr>
          <p:nvPr>
            <p:ph type="title"/>
          </p:nvPr>
        </p:nvSpPr>
        <p:spPr/>
        <p:txBody>
          <a:bodyPr/>
          <a:lstStyle/>
          <a:p>
            <a:r>
              <a:rPr lang="en-US" dirty="0"/>
              <a:t>Related Course</a:t>
            </a:r>
          </a:p>
        </p:txBody>
      </p:sp>
      <p:sp>
        <p:nvSpPr>
          <p:cNvPr id="3" name="Content Placeholder 2">
            <a:extLst>
              <a:ext uri="{FF2B5EF4-FFF2-40B4-BE49-F238E27FC236}">
                <a16:creationId xmlns:a16="http://schemas.microsoft.com/office/drawing/2014/main" id="{8BF49948-54C7-1546-923D-DB11A927E01C}"/>
              </a:ext>
            </a:extLst>
          </p:cNvPr>
          <p:cNvSpPr>
            <a:spLocks noGrp="1"/>
          </p:cNvSpPr>
          <p:nvPr>
            <p:ph idx="1"/>
          </p:nvPr>
        </p:nvSpPr>
        <p:spPr/>
        <p:txBody>
          <a:bodyPr/>
          <a:lstStyle/>
          <a:p>
            <a:r>
              <a:rPr lang="en-US" dirty="0"/>
              <a:t>The course on peer grading at Northwestern by Jason </a:t>
            </a:r>
            <a:r>
              <a:rPr lang="en-US" dirty="0" err="1"/>
              <a:t>Hartine</a:t>
            </a:r>
            <a:r>
              <a:rPr lang="en-US" dirty="0"/>
              <a:t>.</a:t>
            </a:r>
          </a:p>
          <a:p>
            <a:pPr lvl="1"/>
            <a:r>
              <a:rPr lang="en-US" dirty="0">
                <a:hlinkClick r:id="rId2"/>
              </a:rPr>
              <a:t>https://sites.northwestern.edu/hartline/eecs-497-peer-grading/</a:t>
            </a:r>
            <a:endParaRPr lang="en-US" dirty="0"/>
          </a:p>
        </p:txBody>
      </p:sp>
    </p:spTree>
    <p:extLst>
      <p:ext uri="{BB962C8B-B14F-4D97-AF65-F5344CB8AC3E}">
        <p14:creationId xmlns:p14="http://schemas.microsoft.com/office/powerpoint/2010/main" val="2330356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3C800-2014-1840-9EA4-B18384744D0F}"/>
              </a:ext>
            </a:extLst>
          </p:cNvPr>
          <p:cNvSpPr>
            <a:spLocks noGrp="1"/>
          </p:cNvSpPr>
          <p:nvPr>
            <p:ph type="title"/>
          </p:nvPr>
        </p:nvSpPr>
        <p:spPr/>
        <p:txBody>
          <a:bodyPr/>
          <a:lstStyle/>
          <a:p>
            <a:r>
              <a:rPr lang="en-US" dirty="0"/>
              <a:t>Assignment 3</a:t>
            </a:r>
          </a:p>
        </p:txBody>
      </p:sp>
      <p:sp>
        <p:nvSpPr>
          <p:cNvPr id="3" name="Text Placeholder 2">
            <a:extLst>
              <a:ext uri="{FF2B5EF4-FFF2-40B4-BE49-F238E27FC236}">
                <a16:creationId xmlns:a16="http://schemas.microsoft.com/office/drawing/2014/main" id="{9AED475E-A41D-E042-A6EF-32C24B7B3D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1698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80137-7AB9-FB4F-91AE-BE17AC0EF6A1}"/>
              </a:ext>
            </a:extLst>
          </p:cNvPr>
          <p:cNvPicPr>
            <a:picLocks noChangeAspect="1"/>
          </p:cNvPicPr>
          <p:nvPr/>
        </p:nvPicPr>
        <p:blipFill>
          <a:blip r:embed="rId2"/>
          <a:stretch>
            <a:fillRect/>
          </a:stretch>
        </p:blipFill>
        <p:spPr>
          <a:xfrm>
            <a:off x="1886463" y="2676031"/>
            <a:ext cx="6743287" cy="2068963"/>
          </a:xfrm>
          <a:prstGeom prst="rect">
            <a:avLst/>
          </a:prstGeom>
        </p:spPr>
      </p:pic>
      <p:sp>
        <p:nvSpPr>
          <p:cNvPr id="2" name="Title 1">
            <a:extLst>
              <a:ext uri="{FF2B5EF4-FFF2-40B4-BE49-F238E27FC236}">
                <a16:creationId xmlns:a16="http://schemas.microsoft.com/office/drawing/2014/main" id="{9E441B89-1EB4-4645-BEFB-232E64E2F4F6}"/>
              </a:ext>
            </a:extLst>
          </p:cNvPr>
          <p:cNvSpPr>
            <a:spLocks noGrp="1"/>
          </p:cNvSpPr>
          <p:nvPr>
            <p:ph type="title"/>
          </p:nvPr>
        </p:nvSpPr>
        <p:spPr>
          <a:xfrm>
            <a:off x="838200" y="365125"/>
            <a:ext cx="11086070" cy="1325563"/>
          </a:xfrm>
        </p:spPr>
        <p:txBody>
          <a:bodyPr/>
          <a:lstStyle/>
          <a:p>
            <a:r>
              <a:rPr lang="en-US" dirty="0"/>
              <a:t>Cooperation and Repeated Prisoner’s Dilemma</a:t>
            </a:r>
          </a:p>
        </p:txBody>
      </p:sp>
      <p:sp>
        <p:nvSpPr>
          <p:cNvPr id="3" name="Content Placeholder 2">
            <a:extLst>
              <a:ext uri="{FF2B5EF4-FFF2-40B4-BE49-F238E27FC236}">
                <a16:creationId xmlns:a16="http://schemas.microsoft.com/office/drawing/2014/main" id="{4267EBFA-FDCA-194A-95D8-B5B713FE2FC0}"/>
              </a:ext>
            </a:extLst>
          </p:cNvPr>
          <p:cNvSpPr>
            <a:spLocks noGrp="1"/>
          </p:cNvSpPr>
          <p:nvPr>
            <p:ph idx="1"/>
          </p:nvPr>
        </p:nvSpPr>
        <p:spPr>
          <a:xfrm>
            <a:off x="838200" y="1825624"/>
            <a:ext cx="10515600" cy="4772883"/>
          </a:xfrm>
        </p:spPr>
        <p:txBody>
          <a:bodyPr/>
          <a:lstStyle/>
          <a:p>
            <a:r>
              <a:rPr lang="en-US" dirty="0"/>
              <a:t>Prisoner’s dilemma predicts that people are not going to cooperate in the game setup, but in practice, people sometimes do.</a:t>
            </a:r>
          </a:p>
          <a:p>
            <a:endParaRPr lang="en-US" dirty="0"/>
          </a:p>
          <a:p>
            <a:endParaRPr lang="en-US" dirty="0"/>
          </a:p>
          <a:p>
            <a:endParaRPr lang="en-US" dirty="0"/>
          </a:p>
          <a:p>
            <a:endParaRPr lang="en-US" dirty="0"/>
          </a:p>
          <a:p>
            <a:endParaRPr lang="en-US" dirty="0"/>
          </a:p>
          <a:p>
            <a:r>
              <a:rPr lang="en-US" dirty="0"/>
              <a:t>Will look at this using repeated </a:t>
            </a:r>
            <a:r>
              <a:rPr lang="en-US"/>
              <a:t>versions of prisoner’s </a:t>
            </a:r>
            <a:r>
              <a:rPr lang="en-US" dirty="0"/>
              <a:t>dilemma</a:t>
            </a:r>
          </a:p>
          <a:p>
            <a:pPr lvl="1"/>
            <a:endParaRPr lang="en-US" dirty="0"/>
          </a:p>
        </p:txBody>
      </p:sp>
    </p:spTree>
    <p:extLst>
      <p:ext uri="{BB962C8B-B14F-4D97-AF65-F5344CB8AC3E}">
        <p14:creationId xmlns:p14="http://schemas.microsoft.com/office/powerpoint/2010/main" val="3527375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8E04-C508-4948-9304-16A70E737CDA}"/>
              </a:ext>
            </a:extLst>
          </p:cNvPr>
          <p:cNvSpPr>
            <a:spLocks noGrp="1"/>
          </p:cNvSpPr>
          <p:nvPr>
            <p:ph type="title"/>
          </p:nvPr>
        </p:nvSpPr>
        <p:spPr/>
        <p:txBody>
          <a:bodyPr/>
          <a:lstStyle/>
          <a:p>
            <a:r>
              <a:rPr lang="en-US" dirty="0"/>
              <a:t>Peer Grading and Peer Prediction</a:t>
            </a:r>
          </a:p>
        </p:txBody>
      </p:sp>
      <p:sp>
        <p:nvSpPr>
          <p:cNvPr id="3" name="Content Placeholder 2">
            <a:extLst>
              <a:ext uri="{FF2B5EF4-FFF2-40B4-BE49-F238E27FC236}">
                <a16:creationId xmlns:a16="http://schemas.microsoft.com/office/drawing/2014/main" id="{BDDF19F0-D844-C04E-9252-C7CB9F5E959D}"/>
              </a:ext>
            </a:extLst>
          </p:cNvPr>
          <p:cNvSpPr>
            <a:spLocks noGrp="1"/>
          </p:cNvSpPr>
          <p:nvPr>
            <p:ph idx="1"/>
          </p:nvPr>
        </p:nvSpPr>
        <p:spPr/>
        <p:txBody>
          <a:bodyPr/>
          <a:lstStyle/>
          <a:p>
            <a:r>
              <a:rPr lang="en-US" dirty="0"/>
              <a:t>Can we design ”incentives” for peer grading?</a:t>
            </a:r>
          </a:p>
          <a:p>
            <a:pPr lvl="1"/>
            <a:r>
              <a:rPr lang="en-US" dirty="0"/>
              <a:t>Ground truth (goodness of assignment) is hard to obtain</a:t>
            </a:r>
          </a:p>
          <a:p>
            <a:pPr lvl="1"/>
            <a:endParaRPr lang="en-US" dirty="0"/>
          </a:p>
          <a:p>
            <a:r>
              <a:rPr lang="en-US" dirty="0"/>
              <a:t>Randomly pick two students to grade the same assignment</a:t>
            </a:r>
          </a:p>
          <a:p>
            <a:pPr lvl="1"/>
            <a:r>
              <a:rPr lang="en-US" dirty="0"/>
              <a:t>Rewarding “the same score” is probably not a good idea</a:t>
            </a:r>
          </a:p>
          <a:p>
            <a:pPr lvl="2"/>
            <a:r>
              <a:rPr lang="en-US" dirty="0"/>
              <a:t>Every grader can just give high score for every assignment</a:t>
            </a:r>
          </a:p>
          <a:p>
            <a:pPr lvl="1"/>
            <a:r>
              <a:rPr lang="en-US" dirty="0"/>
              <a:t>How should we do it?</a:t>
            </a:r>
          </a:p>
          <a:p>
            <a:pPr lvl="1"/>
            <a:endParaRPr lang="en-US" dirty="0"/>
          </a:p>
        </p:txBody>
      </p:sp>
    </p:spTree>
    <p:extLst>
      <p:ext uri="{BB962C8B-B14F-4D97-AF65-F5344CB8AC3E}">
        <p14:creationId xmlns:p14="http://schemas.microsoft.com/office/powerpoint/2010/main" val="565943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62B4-7858-8747-8781-4A17641A87EB}"/>
              </a:ext>
            </a:extLst>
          </p:cNvPr>
          <p:cNvSpPr>
            <a:spLocks noGrp="1"/>
          </p:cNvSpPr>
          <p:nvPr>
            <p:ph type="title"/>
          </p:nvPr>
        </p:nvSpPr>
        <p:spPr/>
        <p:txBody>
          <a:bodyPr/>
          <a:lstStyle/>
          <a:p>
            <a:r>
              <a:rPr lang="en-US" dirty="0"/>
              <a:t>Information Design with Bayesian Persuasion</a:t>
            </a:r>
          </a:p>
        </p:txBody>
      </p:sp>
      <p:sp>
        <p:nvSpPr>
          <p:cNvPr id="3" name="Content Placeholder 2">
            <a:extLst>
              <a:ext uri="{FF2B5EF4-FFF2-40B4-BE49-F238E27FC236}">
                <a16:creationId xmlns:a16="http://schemas.microsoft.com/office/drawing/2014/main" id="{20103C14-5A61-1442-93AF-E1568CB76DE7}"/>
              </a:ext>
            </a:extLst>
          </p:cNvPr>
          <p:cNvSpPr>
            <a:spLocks noGrp="1"/>
          </p:cNvSpPr>
          <p:nvPr>
            <p:ph idx="1"/>
          </p:nvPr>
        </p:nvSpPr>
        <p:spPr>
          <a:xfrm>
            <a:off x="838200" y="1825625"/>
            <a:ext cx="11086070" cy="4351338"/>
          </a:xfrm>
        </p:spPr>
        <p:txBody>
          <a:bodyPr/>
          <a:lstStyle/>
          <a:p>
            <a:r>
              <a:rPr lang="en-US" dirty="0"/>
              <a:t>A company wants to hire interns from our class and asks me for recommendation letters</a:t>
            </a:r>
          </a:p>
          <a:p>
            <a:endParaRPr lang="en-US" dirty="0"/>
          </a:p>
          <a:p>
            <a:r>
              <a:rPr lang="en-US" dirty="0"/>
              <a:t>Assumption</a:t>
            </a:r>
          </a:p>
          <a:p>
            <a:pPr lvl="1"/>
            <a:r>
              <a:rPr lang="en-US" dirty="0"/>
              <a:t>30% of students are “good” -&gt; meet their requirement</a:t>
            </a:r>
          </a:p>
          <a:p>
            <a:pPr lvl="1"/>
            <a:r>
              <a:rPr lang="en-US" dirty="0"/>
              <a:t>They don’t know who are good but I know</a:t>
            </a:r>
          </a:p>
          <a:p>
            <a:endParaRPr lang="en-US" dirty="0"/>
          </a:p>
          <a:p>
            <a:r>
              <a:rPr lang="en-US" dirty="0"/>
              <a:t>How do I write letters to maximize the number of students getting hired?</a:t>
            </a:r>
          </a:p>
        </p:txBody>
      </p:sp>
    </p:spTree>
    <p:extLst>
      <p:ext uri="{BB962C8B-B14F-4D97-AF65-F5344CB8AC3E}">
        <p14:creationId xmlns:p14="http://schemas.microsoft.com/office/powerpoint/2010/main" val="56734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BA10-7373-1F4F-9EC8-4F4B02E34447}"/>
              </a:ext>
            </a:extLst>
          </p:cNvPr>
          <p:cNvSpPr>
            <a:spLocks noGrp="1"/>
          </p:cNvSpPr>
          <p:nvPr>
            <p:ph type="title"/>
          </p:nvPr>
        </p:nvSpPr>
        <p:spPr/>
        <p:txBody>
          <a:bodyPr/>
          <a:lstStyle/>
          <a:p>
            <a:r>
              <a:rPr lang="en-US" dirty="0"/>
              <a:t>Today’s Lecture: </a:t>
            </a:r>
            <a:br>
              <a:rPr lang="en-US" dirty="0"/>
            </a:br>
            <a:r>
              <a:rPr lang="en-US" dirty="0"/>
              <a:t>Modeling Incentives</a:t>
            </a:r>
          </a:p>
        </p:txBody>
      </p:sp>
      <p:sp>
        <p:nvSpPr>
          <p:cNvPr id="3" name="Text Placeholder 2">
            <a:extLst>
              <a:ext uri="{FF2B5EF4-FFF2-40B4-BE49-F238E27FC236}">
                <a16:creationId xmlns:a16="http://schemas.microsoft.com/office/drawing/2014/main" id="{6AB015BE-A22D-0845-8D67-A3FEED9345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0049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7551F-607F-DA4F-AF02-6FDB3DAF6079}"/>
              </a:ext>
            </a:extLst>
          </p:cNvPr>
          <p:cNvSpPr>
            <a:spLocks noGrp="1"/>
          </p:cNvSpPr>
          <p:nvPr>
            <p:ph type="title"/>
          </p:nvPr>
        </p:nvSpPr>
        <p:spPr/>
        <p:txBody>
          <a:bodyPr/>
          <a:lstStyle/>
          <a:p>
            <a:r>
              <a:rPr lang="en-US" dirty="0"/>
              <a:t>Warm-Up Discussion</a:t>
            </a:r>
          </a:p>
        </p:txBody>
      </p:sp>
      <p:sp>
        <p:nvSpPr>
          <p:cNvPr id="3" name="Content Placeholder 2">
            <a:extLst>
              <a:ext uri="{FF2B5EF4-FFF2-40B4-BE49-F238E27FC236}">
                <a16:creationId xmlns:a16="http://schemas.microsoft.com/office/drawing/2014/main" id="{F65DFB70-DBC4-824D-A8D9-34AF1DFE81B0}"/>
              </a:ext>
            </a:extLst>
          </p:cNvPr>
          <p:cNvSpPr>
            <a:spLocks noGrp="1"/>
          </p:cNvSpPr>
          <p:nvPr>
            <p:ph idx="1"/>
          </p:nvPr>
        </p:nvSpPr>
        <p:spPr>
          <a:xfrm>
            <a:off x="838200" y="1825624"/>
            <a:ext cx="10515600" cy="4829175"/>
          </a:xfrm>
        </p:spPr>
        <p:txBody>
          <a:bodyPr>
            <a:normAutofit/>
          </a:bodyPr>
          <a:lstStyle/>
          <a:p>
            <a:r>
              <a:rPr lang="en-US" dirty="0"/>
              <a:t>What are the </a:t>
            </a:r>
            <a:r>
              <a:rPr lang="en-US" dirty="0">
                <a:solidFill>
                  <a:schemeClr val="accent1"/>
                </a:solidFill>
              </a:rPr>
              <a:t>incentives</a:t>
            </a:r>
            <a:r>
              <a:rPr lang="en-US" dirty="0"/>
              <a:t> that motivate you/people to do things?</a:t>
            </a:r>
          </a:p>
          <a:p>
            <a:endParaRPr lang="en-US" dirty="0"/>
          </a:p>
          <a:p>
            <a:r>
              <a:rPr lang="en-US" dirty="0"/>
              <a:t>Can you try to </a:t>
            </a:r>
            <a:r>
              <a:rPr lang="en-US" dirty="0">
                <a:solidFill>
                  <a:schemeClr val="accent1"/>
                </a:solidFill>
              </a:rPr>
              <a:t>model </a:t>
            </a:r>
            <a:r>
              <a:rPr lang="en-US" dirty="0"/>
              <a:t>the incentives? For example, how do you mathematically specify the relationships of the “strength” of the incentives and how that impacts your actions? </a:t>
            </a:r>
          </a:p>
          <a:p>
            <a:endParaRPr lang="en-US" dirty="0"/>
          </a:p>
          <a:p>
            <a:r>
              <a:rPr lang="en-US" dirty="0">
                <a:solidFill>
                  <a:schemeClr val="accent1"/>
                </a:solidFill>
              </a:rPr>
              <a:t>Mechanism design</a:t>
            </a:r>
            <a:r>
              <a:rPr lang="en-US" dirty="0"/>
              <a:t>: Given your model of how humans respond to incentives, how can you design mechanisms (set of rules) that encourage people to do what you want them to do?  (You can try to think about these in some specific applications).</a:t>
            </a:r>
          </a:p>
          <a:p>
            <a:endParaRPr lang="en-US" dirty="0"/>
          </a:p>
        </p:txBody>
      </p:sp>
    </p:spTree>
    <p:extLst>
      <p:ext uri="{BB962C8B-B14F-4D97-AF65-F5344CB8AC3E}">
        <p14:creationId xmlns:p14="http://schemas.microsoft.com/office/powerpoint/2010/main" val="228047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 Modeling Incentives</a:t>
            </a:r>
          </a:p>
        </p:txBody>
      </p:sp>
      <p:sp>
        <p:nvSpPr>
          <p:cNvPr id="3" name="Content Placeholder 2"/>
          <p:cNvSpPr>
            <a:spLocks noGrp="1"/>
          </p:cNvSpPr>
          <p:nvPr>
            <p:ph idx="1"/>
          </p:nvPr>
        </p:nvSpPr>
        <p:spPr>
          <a:xfrm>
            <a:off x="838200" y="1825625"/>
            <a:ext cx="10515600" cy="4919732"/>
          </a:xfrm>
        </p:spPr>
        <p:txBody>
          <a:bodyPr>
            <a:normAutofit lnSpcReduction="10000"/>
          </a:bodyPr>
          <a:lstStyle/>
          <a:p>
            <a:r>
              <a:rPr lang="en-US" dirty="0"/>
              <a:t>Game theory basics</a:t>
            </a:r>
          </a:p>
          <a:p>
            <a:pPr lvl="1"/>
            <a:r>
              <a:rPr lang="en-US" dirty="0"/>
              <a:t>Utility, games, equilibrium</a:t>
            </a:r>
          </a:p>
          <a:p>
            <a:pPr lvl="1"/>
            <a:r>
              <a:rPr lang="en-US" dirty="0"/>
              <a:t>Example usage in crowdsourcing</a:t>
            </a:r>
          </a:p>
          <a:p>
            <a:pPr lvl="2"/>
            <a:r>
              <a:rPr lang="en-US" dirty="0"/>
              <a:t>Contract design (Principal agent model)</a:t>
            </a:r>
          </a:p>
          <a:p>
            <a:endParaRPr lang="en-US" dirty="0"/>
          </a:p>
          <a:p>
            <a:r>
              <a:rPr lang="en-US" dirty="0"/>
              <a:t>Proper scoring rules (eliciting truthful probability estimates)</a:t>
            </a:r>
          </a:p>
          <a:p>
            <a:pPr lvl="1"/>
            <a:r>
              <a:rPr lang="en-US" dirty="0"/>
              <a:t>Example usage in crowdsourcing</a:t>
            </a:r>
          </a:p>
          <a:p>
            <a:pPr lvl="2"/>
            <a:r>
              <a:rPr lang="en-US" dirty="0"/>
              <a:t>Prediction markets</a:t>
            </a:r>
          </a:p>
          <a:p>
            <a:pPr lvl="2"/>
            <a:endParaRPr lang="en-US" dirty="0"/>
          </a:p>
          <a:p>
            <a:r>
              <a:rPr lang="en-US" dirty="0">
                <a:solidFill>
                  <a:schemeClr val="bg1">
                    <a:lumMod val="65000"/>
                  </a:schemeClr>
                </a:solidFill>
              </a:rPr>
              <a:t>Peer prediction </a:t>
            </a:r>
          </a:p>
          <a:p>
            <a:pPr lvl="1"/>
            <a:r>
              <a:rPr lang="en-US" dirty="0">
                <a:solidFill>
                  <a:schemeClr val="bg1">
                    <a:lumMod val="65000"/>
                  </a:schemeClr>
                </a:solidFill>
              </a:rPr>
              <a:t>Example usage in crowdsourcing</a:t>
            </a:r>
          </a:p>
          <a:p>
            <a:pPr lvl="2"/>
            <a:r>
              <a:rPr lang="en-US" dirty="0">
                <a:solidFill>
                  <a:schemeClr val="bg1">
                    <a:lumMod val="65000"/>
                  </a:schemeClr>
                </a:solidFill>
              </a:rPr>
              <a:t>Peer grading in MOOCs</a:t>
            </a:r>
          </a:p>
        </p:txBody>
      </p:sp>
    </p:spTree>
    <p:extLst>
      <p:ext uri="{BB962C8B-B14F-4D97-AF65-F5344CB8AC3E}">
        <p14:creationId xmlns:p14="http://schemas.microsoft.com/office/powerpoint/2010/main" val="4508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D35D-63BA-1E45-A9D5-3DC73E4BA4DB}"/>
              </a:ext>
            </a:extLst>
          </p:cNvPr>
          <p:cNvSpPr>
            <a:spLocks noGrp="1"/>
          </p:cNvSpPr>
          <p:nvPr>
            <p:ph type="title"/>
          </p:nvPr>
        </p:nvSpPr>
        <p:spPr/>
        <p:txBody>
          <a:bodyPr/>
          <a:lstStyle/>
          <a:p>
            <a:r>
              <a:rPr lang="en-US" dirty="0"/>
              <a:t>Game Theory</a:t>
            </a:r>
          </a:p>
        </p:txBody>
      </p:sp>
      <p:sp>
        <p:nvSpPr>
          <p:cNvPr id="3" name="Content Placeholder 2">
            <a:extLst>
              <a:ext uri="{FF2B5EF4-FFF2-40B4-BE49-F238E27FC236}">
                <a16:creationId xmlns:a16="http://schemas.microsoft.com/office/drawing/2014/main" id="{B44875D2-4EEE-4A4E-9D1C-FEB3CDD17EF5}"/>
              </a:ext>
            </a:extLst>
          </p:cNvPr>
          <p:cNvSpPr>
            <a:spLocks noGrp="1"/>
          </p:cNvSpPr>
          <p:nvPr>
            <p:ph idx="1"/>
          </p:nvPr>
        </p:nvSpPr>
        <p:spPr/>
        <p:txBody>
          <a:bodyPr>
            <a:normAutofit/>
          </a:bodyPr>
          <a:lstStyle/>
          <a:p>
            <a:r>
              <a:rPr lang="en-US" sz="3200" dirty="0"/>
              <a:t>Mathematical study of interactions between </a:t>
            </a:r>
            <a:r>
              <a:rPr lang="en-US" sz="3200" b="1" dirty="0"/>
              <a:t>rational</a:t>
            </a:r>
            <a:r>
              <a:rPr lang="en-US" sz="3200" dirty="0"/>
              <a:t> and </a:t>
            </a:r>
            <a:r>
              <a:rPr lang="en-US" sz="3200" b="1" dirty="0"/>
              <a:t>self-interested</a:t>
            </a:r>
            <a:r>
              <a:rPr lang="en-US" sz="3200" dirty="0"/>
              <a:t> agents.</a:t>
            </a:r>
          </a:p>
          <a:p>
            <a:endParaRPr lang="en-US" sz="3200" dirty="0"/>
          </a:p>
          <a:p>
            <a:r>
              <a:rPr lang="en-US" sz="3200" dirty="0"/>
              <a:t>Agents are often assumed to be rational and choose actions to maximize their </a:t>
            </a:r>
            <a:r>
              <a:rPr lang="en-US" sz="3200" b="1" dirty="0"/>
              <a:t>expected utility.</a:t>
            </a:r>
          </a:p>
        </p:txBody>
      </p:sp>
    </p:spTree>
    <p:extLst>
      <p:ext uri="{BB962C8B-B14F-4D97-AF65-F5344CB8AC3E}">
        <p14:creationId xmlns:p14="http://schemas.microsoft.com/office/powerpoint/2010/main" val="16359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16119</TotalTime>
  <Words>3303</Words>
  <Application>Microsoft Macintosh PowerPoint</Application>
  <PresentationFormat>Widescreen</PresentationFormat>
  <Paragraphs>542</Paragraphs>
  <Slides>55</Slides>
  <Notes>11</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55</vt:i4>
      </vt:variant>
    </vt:vector>
  </HeadingPairs>
  <TitlesOfParts>
    <vt:vector size="63" baseType="lpstr">
      <vt:lpstr>Arial</vt:lpstr>
      <vt:lpstr>Calibri</vt:lpstr>
      <vt:lpstr>Calibri Light</vt:lpstr>
      <vt:lpstr>Cambria Math</vt:lpstr>
      <vt:lpstr>Corbel</vt:lpstr>
      <vt:lpstr>Office Theme</vt:lpstr>
      <vt:lpstr>1_Office Theme</vt:lpstr>
      <vt:lpstr>Custom Design</vt:lpstr>
      <vt:lpstr>Lecture 8: Modeling Humans: Incentive Design</vt:lpstr>
      <vt:lpstr>Logistics: Project Proposal</vt:lpstr>
      <vt:lpstr>Logistics: Assignment 3</vt:lpstr>
      <vt:lpstr>Logistics: Presentation</vt:lpstr>
      <vt:lpstr>Logistics: Presentation</vt:lpstr>
      <vt:lpstr>Today’s Lecture:  Modeling Incentives</vt:lpstr>
      <vt:lpstr>Warm-Up Discussion</vt:lpstr>
      <vt:lpstr>Today’s Lecture: Modeling Incentives</vt:lpstr>
      <vt:lpstr>Game Theory</vt:lpstr>
      <vt:lpstr>Utility</vt:lpstr>
      <vt:lpstr>Expected Utility Theory</vt:lpstr>
      <vt:lpstr>Example 1: Prisoner’s Dilemma</vt:lpstr>
      <vt:lpstr>Normal-Form Game</vt:lpstr>
      <vt:lpstr>Normal-Form Game (More formally)</vt:lpstr>
      <vt:lpstr>Example 2: Coordination Game</vt:lpstr>
      <vt:lpstr>Example 3: Rock, Paper, Scissors</vt:lpstr>
      <vt:lpstr>Definitions </vt:lpstr>
      <vt:lpstr>Definitions</vt:lpstr>
      <vt:lpstr>Definitions</vt:lpstr>
      <vt:lpstr>Let’s look at the examples again</vt:lpstr>
      <vt:lpstr>Let’s look at the examples again</vt:lpstr>
      <vt:lpstr>Let’s look at the examples again</vt:lpstr>
      <vt:lpstr>PowerPoint Presentation</vt:lpstr>
      <vt:lpstr>Extensive-Form Game</vt:lpstr>
      <vt:lpstr>Solution Concepts in Extensive Games</vt:lpstr>
      <vt:lpstr>Solution Concepts in Extensive Games</vt:lpstr>
      <vt:lpstr>Applying Game Theory in this Course</vt:lpstr>
      <vt:lpstr>Practice Example – Contract Design</vt:lpstr>
      <vt:lpstr>Discussion</vt:lpstr>
      <vt:lpstr>Example of Human Bias</vt:lpstr>
      <vt:lpstr>PowerPoint Presentation</vt:lpstr>
      <vt:lpstr>Proper Scoring Rules</vt:lpstr>
      <vt:lpstr>Incentivizing Truthful Reports About Probabilities</vt:lpstr>
      <vt:lpstr>Incentivizing Truthful Reports</vt:lpstr>
      <vt:lpstr>Scoring Rules</vt:lpstr>
      <vt:lpstr>Scoring Rules</vt:lpstr>
      <vt:lpstr>Scoring Rules</vt:lpstr>
      <vt:lpstr>Examples of Strictly Proper Scoring Rules</vt:lpstr>
      <vt:lpstr>Examples of Strictly Proper Scoring Rules</vt:lpstr>
      <vt:lpstr>More examples?</vt:lpstr>
      <vt:lpstr>Characterization of Proper Scoring Rules</vt:lpstr>
      <vt:lpstr>Connection to Prediction Market</vt:lpstr>
      <vt:lpstr>Designing Automatic Market Makers</vt:lpstr>
      <vt:lpstr>Designing Automatic Market Makers</vt:lpstr>
      <vt:lpstr>Market Scoring Rules</vt:lpstr>
      <vt:lpstr>Market Scoring Rules</vt:lpstr>
      <vt:lpstr>PowerPoint Presentation</vt:lpstr>
      <vt:lpstr>Very Brief Intro of Peer Prediction</vt:lpstr>
      <vt:lpstr>Eliciting Truthful Reports</vt:lpstr>
      <vt:lpstr>Peer Prediction</vt:lpstr>
      <vt:lpstr>Related Course</vt:lpstr>
      <vt:lpstr>Assignment 3</vt:lpstr>
      <vt:lpstr>Cooperation and Repeated Prisoner’s Dilemma</vt:lpstr>
      <vt:lpstr>Peer Grading and Peer Prediction</vt:lpstr>
      <vt:lpstr>Information Design with Bayesian Persuasion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417T Introduction to Machine Learning</dc:title>
  <dc:creator>Ho, Chien-Ju</dc:creator>
  <cp:lastModifiedBy>Ho, Chien-Ju</cp:lastModifiedBy>
  <cp:revision>1875</cp:revision>
  <cp:lastPrinted>2019-09-23T20:36:30Z</cp:lastPrinted>
  <dcterms:created xsi:type="dcterms:W3CDTF">2017-08-24T15:35:37Z</dcterms:created>
  <dcterms:modified xsi:type="dcterms:W3CDTF">2022-01-11T02:06:01Z</dcterms:modified>
</cp:coreProperties>
</file>